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Date Placeholder 3"/>
          <p:cNvSpPr>
            <a:spLocks noGrp="1"/>
          </p:cNvSpPr>
          <p:nvPr>
            <p:ph type="dt" sz="half" idx="10"/>
          </p:nvPr>
        </p:nvSpPr>
        <p:spPr/>
        <p:txBody>
          <a:bodyPr/>
          <a:lstStyle/>
          <a:p>
            <a:fld id="{EED2B445-BF43-43A0-AE70-DC718D852348}" type="datetimeFigureOut">
              <a:rPr lang="zh-CN" altLang="en-US" smtClean="0"/>
              <a:pPr/>
              <a:t>2015/11/29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F746108-62D8-4BB0-A7BE-09DB99308547}"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EED2B445-BF43-43A0-AE70-DC718D852348}" type="datetimeFigureOut">
              <a:rPr lang="zh-CN" altLang="en-US" smtClean="0"/>
              <a:pPr/>
              <a:t>2015/11/29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F746108-62D8-4BB0-A7BE-09DB99308547}"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EED2B445-BF43-43A0-AE70-DC718D852348}" type="datetimeFigureOut">
              <a:rPr lang="zh-CN" altLang="en-US" smtClean="0"/>
              <a:pPr/>
              <a:t>2015/11/29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F746108-62D8-4BB0-A7BE-09DB99308547}"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EED2B445-BF43-43A0-AE70-DC718D852348}" type="datetimeFigureOut">
              <a:rPr lang="zh-CN" altLang="en-US" smtClean="0"/>
              <a:pPr/>
              <a:t>2015/11/29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F746108-62D8-4BB0-A7BE-09DB99308547}"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EED2B445-BF43-43A0-AE70-DC718D852348}" type="datetimeFigureOut">
              <a:rPr lang="zh-CN" altLang="en-US" smtClean="0"/>
              <a:pPr/>
              <a:t>2015/11/29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F746108-62D8-4BB0-A7BE-09DB99308547}"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p>
            <a:fld id="{EED2B445-BF43-43A0-AE70-DC718D852348}" type="datetimeFigureOut">
              <a:rPr lang="zh-CN" altLang="en-US" smtClean="0"/>
              <a:pPr/>
              <a:t>2015/11/29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F746108-62D8-4BB0-A7BE-09DB99308547}"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p>
            <a:fld id="{EED2B445-BF43-43A0-AE70-DC718D852348}" type="datetimeFigureOut">
              <a:rPr lang="zh-CN" altLang="en-US" smtClean="0"/>
              <a:pPr/>
              <a:t>2015/11/29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F746108-62D8-4BB0-A7BE-09DB99308547}"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p>
            <a:fld id="{EED2B445-BF43-43A0-AE70-DC718D852348}" type="datetimeFigureOut">
              <a:rPr lang="zh-CN" altLang="en-US" smtClean="0"/>
              <a:pPr/>
              <a:t>2015/11/29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F746108-62D8-4BB0-A7BE-09DB99308547}"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D2B445-BF43-43A0-AE70-DC718D852348}" type="datetimeFigureOut">
              <a:rPr lang="zh-CN" altLang="en-US" smtClean="0"/>
              <a:pPr/>
              <a:t>2015/11/29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F746108-62D8-4BB0-A7BE-09DB99308547}"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EED2B445-BF43-43A0-AE70-DC718D852348}" type="datetimeFigureOut">
              <a:rPr lang="zh-CN" altLang="en-US" smtClean="0"/>
              <a:pPr/>
              <a:t>2015/11/29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F746108-62D8-4BB0-A7BE-09DB99308547}"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EED2B445-BF43-43A0-AE70-DC718D852348}" type="datetimeFigureOut">
              <a:rPr lang="zh-CN" altLang="en-US" smtClean="0"/>
              <a:pPr/>
              <a:t>2015/11/29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F746108-62D8-4BB0-A7BE-09DB99308547}"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2B445-BF43-43A0-AE70-DC718D852348}" type="datetimeFigureOut">
              <a:rPr lang="zh-CN" altLang="en-US" smtClean="0"/>
              <a:pPr/>
              <a:t>2015/11/29</a:t>
            </a:fld>
            <a:endParaRPr lang="zh-CN"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746108-62D8-4BB0-A7BE-09DB9930854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71481"/>
            <a:ext cx="7772400" cy="2357453"/>
          </a:xfrm>
        </p:spPr>
        <p:txBody>
          <a:bodyPr/>
          <a:lstStyle/>
          <a:p>
            <a:r>
              <a:rPr lang="zh-CN" altLang="en-US" b="1" dirty="0" smtClean="0"/>
              <a:t>英语国家社会与文化入门</a:t>
            </a:r>
            <a:r>
              <a:rPr lang="en-US" altLang="zh-CN" b="1" dirty="0" smtClean="0"/>
              <a:t>》</a:t>
            </a:r>
            <a:br>
              <a:rPr lang="en-US" altLang="zh-CN" b="1" dirty="0" smtClean="0"/>
            </a:br>
            <a:r>
              <a:rPr lang="en-US" altLang="zh-CN" dirty="0" smtClean="0">
                <a:latin typeface="+mj-ea"/>
              </a:rPr>
              <a:t>(</a:t>
            </a:r>
            <a:r>
              <a:rPr lang="zh-CN" altLang="en-US" b="1" dirty="0" smtClean="0">
                <a:latin typeface="+mj-ea"/>
              </a:rPr>
              <a:t>上册）</a:t>
            </a:r>
            <a:endParaRPr lang="zh-CN" altLang="en-US" dirty="0"/>
          </a:p>
        </p:txBody>
      </p:sp>
      <p:sp>
        <p:nvSpPr>
          <p:cNvPr id="3" name="Subtitle 2"/>
          <p:cNvSpPr>
            <a:spLocks noGrp="1"/>
          </p:cNvSpPr>
          <p:nvPr>
            <p:ph type="subTitle" idx="1"/>
          </p:nvPr>
        </p:nvSpPr>
        <p:spPr>
          <a:xfrm>
            <a:off x="857224" y="3143248"/>
            <a:ext cx="7500990" cy="3143272"/>
          </a:xfrm>
        </p:spPr>
        <p:txBody>
          <a:bodyPr/>
          <a:lstStyle/>
          <a:p>
            <a:r>
              <a:rPr lang="en-US" altLang="zh-CN" b="1" dirty="0" smtClean="0">
                <a:solidFill>
                  <a:srgbClr val="FF0000"/>
                </a:solidFill>
                <a:latin typeface="Times New Roman" pitchFamily="18" charset="0"/>
                <a:cs typeface="Times New Roman" pitchFamily="18" charset="0"/>
              </a:rPr>
              <a:t>The Society and Culture </a:t>
            </a:r>
          </a:p>
          <a:p>
            <a:r>
              <a:rPr lang="en-US" altLang="zh-CN" b="1" dirty="0" smtClean="0">
                <a:solidFill>
                  <a:srgbClr val="FF0000"/>
                </a:solidFill>
                <a:latin typeface="Times New Roman" pitchFamily="18" charset="0"/>
                <a:cs typeface="Times New Roman" pitchFamily="18" charset="0"/>
              </a:rPr>
              <a:t>of Major English-Speaking Countries</a:t>
            </a:r>
          </a:p>
          <a:p>
            <a:r>
              <a:rPr lang="en-US" altLang="zh-CN" b="1" dirty="0" smtClean="0">
                <a:solidFill>
                  <a:srgbClr val="FF0000"/>
                </a:solidFill>
                <a:latin typeface="Times New Roman" pitchFamily="18" charset="0"/>
                <a:cs typeface="Times New Roman" pitchFamily="18" charset="0"/>
              </a:rPr>
              <a:t>An Introduction</a:t>
            </a:r>
          </a:p>
          <a:p>
            <a:r>
              <a:rPr lang="en-US" altLang="zh-CN" b="1" dirty="0" smtClean="0">
                <a:solidFill>
                  <a:srgbClr val="FF0000"/>
                </a:solidFill>
                <a:latin typeface="Times New Roman" pitchFamily="18" charset="0"/>
                <a:cs typeface="Times New Roman" pitchFamily="18" charset="0"/>
              </a:rPr>
              <a:t>(Book One)</a:t>
            </a:r>
            <a:endParaRPr lang="zh-CN" altLang="en-US" b="1" dirty="0" smtClean="0">
              <a:solidFill>
                <a:srgbClr val="FF000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Times New Roman" pitchFamily="18" charset="0"/>
                <a:cs typeface="Times New Roman" pitchFamily="18" charset="0"/>
              </a:rPr>
              <a:t/>
            </a:r>
            <a:br>
              <a:rPr lang="en-GB" dirty="0" smtClean="0">
                <a:latin typeface="Times New Roman" pitchFamily="18" charset="0"/>
                <a:cs typeface="Times New Roman" pitchFamily="18" charset="0"/>
              </a:rPr>
            </a:br>
            <a:r>
              <a:rPr lang="en-GB" dirty="0" smtClean="0">
                <a:latin typeface="Times New Roman" pitchFamily="18" charset="0"/>
                <a:cs typeface="Times New Roman" pitchFamily="18" charset="0"/>
              </a:rPr>
              <a:t>I. Ethnicity and Inequality </a:t>
            </a:r>
            <a:br>
              <a:rPr lang="en-GB" dirty="0" smtClean="0">
                <a:latin typeface="Times New Roman" pitchFamily="18" charset="0"/>
                <a:cs typeface="Times New Roman" pitchFamily="18" charset="0"/>
              </a:rPr>
            </a:br>
            <a:endParaRPr lang="zh-CN" altLang="en-US" dirty="0"/>
          </a:p>
        </p:txBody>
      </p:sp>
      <p:pic>
        <p:nvPicPr>
          <p:cNvPr id="5" name="Content Placeholder 4" descr="pacific islanders.jpg"/>
          <p:cNvPicPr>
            <a:picLocks noGrp="1" noChangeAspect="1"/>
          </p:cNvPicPr>
          <p:nvPr>
            <p:ph sz="half" idx="1"/>
          </p:nvPr>
        </p:nvPicPr>
        <p:blipFill>
          <a:blip r:embed="rId2"/>
          <a:stretch>
            <a:fillRect/>
          </a:stretch>
        </p:blipFill>
        <p:spPr>
          <a:xfrm>
            <a:off x="457200" y="1785926"/>
            <a:ext cx="4686304" cy="3736753"/>
          </a:xfrm>
        </p:spPr>
      </p:pic>
      <p:sp>
        <p:nvSpPr>
          <p:cNvPr id="4" name="Content Placeholder 3"/>
          <p:cNvSpPr>
            <a:spLocks noGrp="1"/>
          </p:cNvSpPr>
          <p:nvPr>
            <p:ph sz="half" idx="2"/>
          </p:nvPr>
        </p:nvSpPr>
        <p:spPr>
          <a:xfrm>
            <a:off x="5000628" y="1643050"/>
            <a:ext cx="3686172" cy="4483113"/>
          </a:xfrm>
        </p:spPr>
        <p:txBody>
          <a:bodyPr>
            <a:normAutofit fontScale="77500" lnSpcReduction="20000"/>
          </a:bodyPr>
          <a:lstStyle/>
          <a:p>
            <a:r>
              <a:rPr lang="en-GB" dirty="0" smtClean="0">
                <a:latin typeface="Times New Roman" pitchFamily="18" charset="0"/>
                <a:cs typeface="Times New Roman" pitchFamily="18" charset="0"/>
              </a:rPr>
              <a:t>Pacific Islanders were kidnapped  by the ‘</a:t>
            </a:r>
            <a:r>
              <a:rPr lang="en-GB" dirty="0" err="1" smtClean="0">
                <a:latin typeface="Times New Roman" pitchFamily="18" charset="0"/>
                <a:cs typeface="Times New Roman" pitchFamily="18" charset="0"/>
              </a:rPr>
              <a:t>Blackbirders’</a:t>
            </a:r>
            <a:r>
              <a:rPr lang="en-GB" dirty="0" smtClean="0">
                <a:latin typeface="Times New Roman" pitchFamily="18" charset="0"/>
                <a:cs typeface="Times New Roman" pitchFamily="18" charset="0"/>
              </a:rPr>
              <a:t> from their own islands and  brought to Australia as indentured labourers. These workers were  subjected to the “Whites only” fever that resulted in the 1901 </a:t>
            </a:r>
            <a:r>
              <a:rPr lang="en-GB" i="1" dirty="0" smtClean="0">
                <a:latin typeface="Times New Roman" pitchFamily="18" charset="0"/>
                <a:cs typeface="Times New Roman" pitchFamily="18" charset="0"/>
              </a:rPr>
              <a:t>The Pacific Island Labourers Act</a:t>
            </a:r>
            <a:r>
              <a:rPr lang="en-GB" dirty="0" smtClean="0">
                <a:latin typeface="Times New Roman" pitchFamily="18" charset="0"/>
                <a:cs typeface="Times New Roman" pitchFamily="18" charset="0"/>
              </a:rPr>
              <a:t>. Of the 10,000 Pacific Islanders </a:t>
            </a:r>
            <a:r>
              <a:rPr lang="en-GB" dirty="0" smtClean="0"/>
              <a:t>who were living in Queensland and northern NSW </a:t>
            </a:r>
            <a:r>
              <a:rPr lang="en-GB" dirty="0" smtClean="0">
                <a:latin typeface="Times New Roman" pitchFamily="18" charset="0"/>
                <a:cs typeface="Times New Roman" pitchFamily="18" charset="0"/>
              </a:rPr>
              <a:t>only 700 were exempt from deportation when this Bill became law. </a:t>
            </a:r>
            <a:endParaRPr lang="zh-CN" altLang="en-US"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latin typeface="Times New Roman" pitchFamily="18" charset="0"/>
                <a:cs typeface="Times New Roman" pitchFamily="18" charset="0"/>
              </a:rPr>
              <a:t>I. Ethnicity and Inequality</a:t>
            </a:r>
            <a:endParaRPr lang="zh-CN" altLang="en-US" sz="4000" dirty="0"/>
          </a:p>
        </p:txBody>
      </p:sp>
      <p:sp>
        <p:nvSpPr>
          <p:cNvPr id="3" name="Content Placeholder 2"/>
          <p:cNvSpPr>
            <a:spLocks noGrp="1"/>
          </p:cNvSpPr>
          <p:nvPr>
            <p:ph sz="half" idx="1"/>
          </p:nvPr>
        </p:nvSpPr>
        <p:spPr>
          <a:xfrm>
            <a:off x="457200" y="1643050"/>
            <a:ext cx="3328982" cy="4483113"/>
          </a:xfrm>
        </p:spPr>
        <p:txBody>
          <a:bodyPr>
            <a:normAutofit fontScale="77500" lnSpcReduction="20000"/>
          </a:bodyPr>
          <a:lstStyle/>
          <a:p>
            <a:r>
              <a:rPr lang="en-GB" dirty="0" smtClean="0">
                <a:latin typeface="Times New Roman" pitchFamily="18" charset="0"/>
                <a:cs typeface="Times New Roman" pitchFamily="18" charset="0"/>
              </a:rPr>
              <a:t>The White Australia Policy was manifested in the </a:t>
            </a:r>
            <a:r>
              <a:rPr lang="en-GB" i="1" dirty="0" smtClean="0">
                <a:latin typeface="Times New Roman" pitchFamily="18" charset="0"/>
                <a:cs typeface="Times New Roman" pitchFamily="18" charset="0"/>
              </a:rPr>
              <a:t>Immigration (Restriction) Act </a:t>
            </a:r>
            <a:r>
              <a:rPr lang="en-GB" dirty="0" smtClean="0">
                <a:latin typeface="Times New Roman" pitchFamily="18" charset="0"/>
                <a:cs typeface="Times New Roman" pitchFamily="18" charset="0"/>
              </a:rPr>
              <a:t>(1901)</a:t>
            </a:r>
            <a:r>
              <a:rPr lang="en-GB" i="1" dirty="0" smtClean="0">
                <a:latin typeface="Times New Roman" pitchFamily="18" charset="0"/>
                <a:cs typeface="Times New Roman" pitchFamily="18" charset="0"/>
              </a:rPr>
              <a:t>. </a:t>
            </a:r>
            <a:r>
              <a:rPr lang="en-GB" dirty="0" smtClean="0">
                <a:latin typeface="Times New Roman" pitchFamily="18" charset="0"/>
                <a:cs typeface="Times New Roman" pitchFamily="18" charset="0"/>
              </a:rPr>
              <a:t>It remained a guiding principle of Australian immigration until its gradual abolition between 1966 and 1973. The policy made it clear that Chinese and other ‘non-whites’ had to be stopped from permanently settling in Australia. </a:t>
            </a:r>
            <a:endParaRPr lang="zh-CN" altLang="en-US" dirty="0">
              <a:latin typeface="Times New Roman" pitchFamily="18" charset="0"/>
              <a:cs typeface="Times New Roman" pitchFamily="18" charset="0"/>
            </a:endParaRPr>
          </a:p>
        </p:txBody>
      </p:sp>
      <p:pic>
        <p:nvPicPr>
          <p:cNvPr id="5" name="Content Placeholder 4" descr="one-barred-out-cph_3b48680.jpg"/>
          <p:cNvPicPr>
            <a:picLocks noGrp="1" noChangeAspect="1"/>
          </p:cNvPicPr>
          <p:nvPr>
            <p:ph sz="half" idx="2"/>
          </p:nvPr>
        </p:nvPicPr>
        <p:blipFill>
          <a:blip r:embed="rId2"/>
          <a:stretch>
            <a:fillRect/>
          </a:stretch>
        </p:blipFill>
        <p:spPr>
          <a:xfrm>
            <a:off x="4214810" y="1785926"/>
            <a:ext cx="4143404" cy="4214842"/>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Times New Roman" pitchFamily="18" charset="0"/>
                <a:cs typeface="Times New Roman" pitchFamily="18" charset="0"/>
              </a:rPr>
              <a:t>II. From White Australia to Multiculturalism</a:t>
            </a:r>
            <a:endParaRPr lang="zh-CN" altLang="en-US" dirty="0"/>
          </a:p>
        </p:txBody>
      </p:sp>
      <p:sp>
        <p:nvSpPr>
          <p:cNvPr id="5" name="Content Placeholder 4"/>
          <p:cNvSpPr>
            <a:spLocks noGrp="1"/>
          </p:cNvSpPr>
          <p:nvPr>
            <p:ph idx="1"/>
          </p:nvPr>
        </p:nvSpPr>
        <p:spPr/>
        <p:txBody>
          <a:bodyPr>
            <a:normAutofit fontScale="92500"/>
          </a:bodyPr>
          <a:lstStyle/>
          <a:p>
            <a:r>
              <a:rPr lang="en-GB" sz="2200" dirty="0" smtClean="0">
                <a:latin typeface="Times New Roman" pitchFamily="18" charset="0"/>
                <a:cs typeface="Times New Roman" pitchFamily="18" charset="0"/>
              </a:rPr>
              <a:t>In 1947, almost 90% of the population were of British backgrounds. After WWII, the Labour Government introduced a massive programme of assisted migration. The policy was aimed at supporting a large scale expansion of the economy. The aim was to keep Australia ‘white and free’.  It took another thirty or so years before Australia became less racist and more ethnically egalitarian. </a:t>
            </a:r>
            <a:endParaRPr lang="zh-CN" altLang="en-US" sz="2200" dirty="0" smtClean="0">
              <a:latin typeface="Times New Roman" pitchFamily="18" charset="0"/>
              <a:cs typeface="Times New Roman" pitchFamily="18" charset="0"/>
            </a:endParaRPr>
          </a:p>
          <a:p>
            <a:r>
              <a:rPr lang="en-GB" sz="2200" dirty="0" smtClean="0">
                <a:latin typeface="Times New Roman" pitchFamily="18" charset="0"/>
                <a:cs typeface="Times New Roman" pitchFamily="18" charset="0"/>
              </a:rPr>
              <a:t>Racism was still central to the culture and remained the normal way of life of Australia. The preferred migrant groups were British, followed by other northern, southern and central Europeans and it was expected that the new settlers would assimilate and be easily absorbed into the culture of their host. </a:t>
            </a:r>
          </a:p>
          <a:p>
            <a:r>
              <a:rPr lang="en-GB" sz="2200" dirty="0" smtClean="0">
                <a:latin typeface="Times New Roman" pitchFamily="18" charset="0"/>
                <a:cs typeface="Times New Roman" pitchFamily="18" charset="0"/>
              </a:rPr>
              <a:t>This period of “assimilation” was not completely successful. In the 1960s the Government began to address the disadvantages by providing supportive programmes that led in 1973 to the policy of Multiculturalism.</a:t>
            </a:r>
            <a:endParaRPr lang="zh-CN" altLang="en-US" sz="2200"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Times New Roman" pitchFamily="18" charset="0"/>
                <a:cs typeface="Times New Roman" pitchFamily="18" charset="0"/>
              </a:rPr>
              <a:t>II. From White Australia to Multiculturalism</a:t>
            </a:r>
            <a:endParaRPr lang="zh-CN" altLang="en-US" dirty="0"/>
          </a:p>
        </p:txBody>
      </p:sp>
      <p:sp>
        <p:nvSpPr>
          <p:cNvPr id="3" name="Content Placeholder 2"/>
          <p:cNvSpPr>
            <a:spLocks noGrp="1"/>
          </p:cNvSpPr>
          <p:nvPr>
            <p:ph idx="1"/>
          </p:nvPr>
        </p:nvSpPr>
        <p:spPr/>
        <p:txBody>
          <a:bodyPr>
            <a:normAutofit/>
          </a:bodyPr>
          <a:lstStyle/>
          <a:p>
            <a:r>
              <a:rPr lang="en-GB" sz="2400" b="1" dirty="0" smtClean="0">
                <a:latin typeface="Times New Roman" pitchFamily="18" charset="0"/>
                <a:cs typeface="Times New Roman" pitchFamily="18" charset="0"/>
              </a:rPr>
              <a:t>Multiculturalism: from 1973</a:t>
            </a:r>
            <a:endParaRPr lang="zh-CN" altLang="en-US" sz="2400" b="1" dirty="0" smtClean="0">
              <a:latin typeface="Times New Roman" pitchFamily="18" charset="0"/>
              <a:cs typeface="Times New Roman" pitchFamily="18" charset="0"/>
            </a:endParaRPr>
          </a:p>
          <a:p>
            <a:pPr>
              <a:buNone/>
            </a:pPr>
            <a:r>
              <a:rPr lang="en-GB" sz="2400" dirty="0" smtClean="0">
                <a:latin typeface="Times New Roman" pitchFamily="18" charset="0"/>
                <a:cs typeface="Times New Roman" pitchFamily="18" charset="0"/>
              </a:rPr>
              <a:t>    With the adoption of the Multiculturalism, a series of non-discriminatory programmes was introduced to enable Australians from non-English speaking backgrounds to have greater equality of access to education, health and social services and pensions. In addition, ‘ethnic groups’ were positioned to have greater access to government channels and to be accorded the rights to speak for their “minority groups”.</a:t>
            </a:r>
            <a:endParaRPr lang="zh-CN" altLang="en-US" sz="24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latin typeface="Times New Roman" pitchFamily="18" charset="0"/>
                <a:cs typeface="Times New Roman" pitchFamily="18" charset="0"/>
              </a:rPr>
              <a:t>II. From White Australia to Multiculturalism</a:t>
            </a:r>
            <a:endParaRPr lang="zh-CN" altLang="en-US" dirty="0"/>
          </a:p>
        </p:txBody>
      </p:sp>
      <p:sp>
        <p:nvSpPr>
          <p:cNvPr id="5" name="Content Placeholder 4"/>
          <p:cNvSpPr>
            <a:spLocks noGrp="1"/>
          </p:cNvSpPr>
          <p:nvPr>
            <p:ph sz="half" idx="1"/>
          </p:nvPr>
        </p:nvSpPr>
        <p:spPr>
          <a:xfrm>
            <a:off x="457200" y="1785926"/>
            <a:ext cx="3043230" cy="4340237"/>
          </a:xfrm>
        </p:spPr>
        <p:txBody>
          <a:bodyPr>
            <a:normAutofit lnSpcReduction="10000"/>
          </a:bodyPr>
          <a:lstStyle/>
          <a:p>
            <a:r>
              <a:rPr lang="en-GB" sz="2000" dirty="0" smtClean="0">
                <a:latin typeface="Times New Roman" pitchFamily="18" charset="0"/>
                <a:cs typeface="Times New Roman" pitchFamily="18" charset="0"/>
              </a:rPr>
              <a:t>Australian culture became much richer. Ethnic schools and ethnic newspapers flourished. The Special Broadcasting Service (SBS) television channel began broadcasting in 1980. It currently broadcasts in 68 languages.(Right: Ethnic Schools’ Children’s Week Festival in Australia.) </a:t>
            </a:r>
            <a:endParaRPr lang="zh-CN" altLang="en-US" sz="2000" dirty="0">
              <a:latin typeface="Times New Roman" pitchFamily="18" charset="0"/>
              <a:cs typeface="Times New Roman" pitchFamily="18" charset="0"/>
            </a:endParaRPr>
          </a:p>
        </p:txBody>
      </p:sp>
      <p:pic>
        <p:nvPicPr>
          <p:cNvPr id="7" name="Content Placeholder 6" descr="ethnic schools.jpg"/>
          <p:cNvPicPr>
            <a:picLocks noGrp="1" noChangeAspect="1"/>
          </p:cNvPicPr>
          <p:nvPr>
            <p:ph sz="half" idx="2"/>
          </p:nvPr>
        </p:nvPicPr>
        <p:blipFill>
          <a:blip r:embed="rId2"/>
          <a:stretch>
            <a:fillRect/>
          </a:stretch>
        </p:blipFill>
        <p:spPr>
          <a:xfrm>
            <a:off x="3643306" y="2285992"/>
            <a:ext cx="5214974" cy="3143271"/>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Times New Roman" pitchFamily="18" charset="0"/>
                <a:cs typeface="Times New Roman" pitchFamily="18" charset="0"/>
              </a:rPr>
              <a:t>II. From White Australia to Multiculturalism</a:t>
            </a:r>
            <a:endParaRPr lang="zh-CN" altLang="en-US" dirty="0"/>
          </a:p>
        </p:txBody>
      </p:sp>
      <p:sp>
        <p:nvSpPr>
          <p:cNvPr id="3" name="Content Placeholder 2"/>
          <p:cNvSpPr>
            <a:spLocks noGrp="1"/>
          </p:cNvSpPr>
          <p:nvPr>
            <p:ph idx="1"/>
          </p:nvPr>
        </p:nvSpPr>
        <p:spPr/>
        <p:txBody>
          <a:bodyPr>
            <a:normAutofit/>
          </a:bodyPr>
          <a:lstStyle/>
          <a:p>
            <a:pPr>
              <a:buNone/>
            </a:pPr>
            <a:r>
              <a:rPr lang="en-GB" dirty="0" smtClean="0"/>
              <a:t>    </a:t>
            </a:r>
            <a:r>
              <a:rPr lang="en-GB" sz="2400" b="1" dirty="0" smtClean="0">
                <a:latin typeface="Times New Roman" pitchFamily="18" charset="0"/>
                <a:cs typeface="Times New Roman" pitchFamily="18" charset="0"/>
              </a:rPr>
              <a:t>In 1989 Multiculturalism was identified as comprising three areas of policy:</a:t>
            </a:r>
            <a:endParaRPr lang="zh-CN" altLang="en-US" sz="2400" b="1" dirty="0" smtClean="0">
              <a:latin typeface="Times New Roman" pitchFamily="18" charset="0"/>
              <a:cs typeface="Times New Roman" pitchFamily="18" charset="0"/>
            </a:endParaRPr>
          </a:p>
          <a:p>
            <a:pPr lvl="0"/>
            <a:r>
              <a:rPr lang="en-GB" sz="2400" dirty="0" smtClean="0">
                <a:latin typeface="Times New Roman" pitchFamily="18" charset="0"/>
                <a:cs typeface="Times New Roman" pitchFamily="18" charset="0"/>
              </a:rPr>
              <a:t>Cultural Identity: the right to express and share one’s cultural heritage.</a:t>
            </a:r>
            <a:endParaRPr lang="zh-CN" altLang="en-US" sz="2400" dirty="0" smtClean="0">
              <a:latin typeface="Times New Roman" pitchFamily="18" charset="0"/>
              <a:cs typeface="Times New Roman" pitchFamily="18" charset="0"/>
            </a:endParaRPr>
          </a:p>
          <a:p>
            <a:pPr lvl="0"/>
            <a:r>
              <a:rPr lang="en-GB" sz="2400" dirty="0" smtClean="0">
                <a:latin typeface="Times New Roman" pitchFamily="18" charset="0"/>
                <a:cs typeface="Times New Roman" pitchFamily="18" charset="0"/>
              </a:rPr>
              <a:t>Social Justice: the right to equal treatment and opportunity.</a:t>
            </a:r>
            <a:endParaRPr lang="zh-CN" altLang="en-US" sz="2400" dirty="0" smtClean="0">
              <a:latin typeface="Times New Roman" pitchFamily="18" charset="0"/>
              <a:cs typeface="Times New Roman" pitchFamily="18" charset="0"/>
            </a:endParaRPr>
          </a:p>
          <a:p>
            <a:r>
              <a:rPr lang="en-GB" sz="2400" dirty="0" smtClean="0">
                <a:latin typeface="Times New Roman" pitchFamily="18" charset="0"/>
                <a:cs typeface="Times New Roman" pitchFamily="18" charset="0"/>
              </a:rPr>
              <a:t>Economic efficiency: the need to maintain and develop the skills of all Australians regardless of their backgrounds.</a:t>
            </a:r>
            <a:endParaRPr lang="zh-CN" altLang="en-US" sz="24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Times New Roman" pitchFamily="18" charset="0"/>
                <a:cs typeface="Times New Roman" pitchFamily="18" charset="0"/>
              </a:rPr>
              <a:t>II. From White Australia to Multiculturalism</a:t>
            </a:r>
            <a:endParaRPr lang="zh-CN" altLang="en-US" dirty="0"/>
          </a:p>
        </p:txBody>
      </p:sp>
      <p:sp>
        <p:nvSpPr>
          <p:cNvPr id="3" name="Content Placeholder 2"/>
          <p:cNvSpPr>
            <a:spLocks noGrp="1"/>
          </p:cNvSpPr>
          <p:nvPr>
            <p:ph idx="1"/>
          </p:nvPr>
        </p:nvSpPr>
        <p:spPr/>
        <p:txBody>
          <a:bodyPr>
            <a:normAutofit fontScale="85000" lnSpcReduction="20000"/>
          </a:bodyPr>
          <a:lstStyle/>
          <a:p>
            <a:pPr>
              <a:buNone/>
            </a:pPr>
            <a:r>
              <a:rPr lang="en-GB" b="1" dirty="0" smtClean="0"/>
              <a:t>     </a:t>
            </a:r>
            <a:r>
              <a:rPr lang="en-GB" sz="3100" b="1" dirty="0" smtClean="0">
                <a:latin typeface="Times New Roman" pitchFamily="18" charset="0"/>
                <a:cs typeface="Times New Roman" pitchFamily="18" charset="0"/>
              </a:rPr>
              <a:t>Critical Reactions to Multiculturalism</a:t>
            </a:r>
            <a:endParaRPr lang="zh-CN" altLang="en-US" sz="3100" dirty="0" smtClean="0">
              <a:latin typeface="Times New Roman" pitchFamily="18" charset="0"/>
              <a:cs typeface="Times New Roman" pitchFamily="18" charset="0"/>
            </a:endParaRPr>
          </a:p>
          <a:p>
            <a:r>
              <a:rPr lang="en-GB" sz="3100" b="1" dirty="0" smtClean="0">
                <a:latin typeface="Times New Roman" pitchFamily="18" charset="0"/>
                <a:cs typeface="Times New Roman" pitchFamily="18" charset="0"/>
              </a:rPr>
              <a:t> </a:t>
            </a:r>
            <a:r>
              <a:rPr lang="en-GB" sz="3100" dirty="0" smtClean="0">
                <a:latin typeface="Times New Roman" pitchFamily="18" charset="0"/>
                <a:cs typeface="Times New Roman" pitchFamily="18" charset="0"/>
              </a:rPr>
              <a:t>There are two major sets of critical responses to Multiculturalism: those from the Right and those from the Left of Australian politics.</a:t>
            </a:r>
            <a:endParaRPr lang="zh-CN" altLang="en-US" sz="3100" dirty="0" smtClean="0">
              <a:latin typeface="Times New Roman" pitchFamily="18" charset="0"/>
              <a:cs typeface="Times New Roman" pitchFamily="18" charset="0"/>
            </a:endParaRPr>
          </a:p>
          <a:p>
            <a:r>
              <a:rPr lang="en-GB" sz="3100" dirty="0" smtClean="0">
                <a:latin typeface="Times New Roman" pitchFamily="18" charset="0"/>
                <a:cs typeface="Times New Roman" pitchFamily="18" charset="0"/>
              </a:rPr>
              <a:t>The right wing claims that there has been an increasing division in Australian society caused by government policies favouring migrants, multiculturalism and indigenous Australians. </a:t>
            </a:r>
            <a:endParaRPr lang="zh-CN" altLang="en-US" sz="3100" dirty="0" smtClean="0">
              <a:latin typeface="Times New Roman" pitchFamily="18" charset="0"/>
              <a:cs typeface="Times New Roman" pitchFamily="18" charset="0"/>
            </a:endParaRPr>
          </a:p>
          <a:p>
            <a:r>
              <a:rPr lang="en-GB" sz="3100" dirty="0" smtClean="0">
                <a:latin typeface="Times New Roman" pitchFamily="18" charset="0"/>
                <a:cs typeface="Times New Roman" pitchFamily="18" charset="0"/>
              </a:rPr>
              <a:t>The critique from the left is that Multiculturalism has not gone far enough. The emphasis upon cultural aspects of ethnic relationships has not altered the </a:t>
            </a:r>
            <a:r>
              <a:rPr lang="en-GB" sz="3100" b="1" dirty="0" smtClean="0">
                <a:latin typeface="Times New Roman" pitchFamily="18" charset="0"/>
                <a:cs typeface="Times New Roman" pitchFamily="18" charset="0"/>
              </a:rPr>
              <a:t>dominance </a:t>
            </a:r>
            <a:r>
              <a:rPr lang="en-GB" sz="3100" dirty="0" smtClean="0">
                <a:latin typeface="Times New Roman" pitchFamily="18" charset="0"/>
                <a:cs typeface="Times New Roman" pitchFamily="18" charset="0"/>
              </a:rPr>
              <a:t>of Anglo-Australians in the Australian political economy.</a:t>
            </a:r>
            <a:endParaRPr lang="zh-CN" altLang="en-US" sz="3100"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
            </a:r>
            <a:br>
              <a:rPr lang="en-GB" b="1" dirty="0" smtClean="0"/>
            </a:br>
            <a:r>
              <a:rPr lang="en-GB" dirty="0" smtClean="0">
                <a:latin typeface="Times New Roman" pitchFamily="18" charset="0"/>
                <a:cs typeface="Times New Roman" pitchFamily="18" charset="0"/>
              </a:rPr>
              <a:t>III. Migration Today</a:t>
            </a:r>
            <a:r>
              <a:rPr lang="zh-CN" altLang="en-US" b="1" dirty="0" smtClean="0"/>
              <a:t/>
            </a:r>
            <a:br>
              <a:rPr lang="zh-CN" altLang="en-US" b="1" dirty="0" smtClean="0"/>
            </a:br>
            <a:endParaRPr lang="zh-CN" altLang="en-US" dirty="0"/>
          </a:p>
        </p:txBody>
      </p:sp>
      <p:sp>
        <p:nvSpPr>
          <p:cNvPr id="3" name="Content Placeholder 2"/>
          <p:cNvSpPr>
            <a:spLocks noGrp="1"/>
          </p:cNvSpPr>
          <p:nvPr>
            <p:ph idx="1"/>
          </p:nvPr>
        </p:nvSpPr>
        <p:spPr/>
        <p:txBody>
          <a:bodyPr>
            <a:noAutofit/>
          </a:bodyPr>
          <a:lstStyle/>
          <a:p>
            <a:r>
              <a:rPr lang="en-GB" sz="2400" dirty="0" smtClean="0">
                <a:latin typeface="Times New Roman" pitchFamily="18" charset="0"/>
                <a:cs typeface="Times New Roman" pitchFamily="18" charset="0"/>
              </a:rPr>
              <a:t>Since 1945,</a:t>
            </a:r>
            <a:r>
              <a:rPr lang="en-GB" sz="2400" b="1" dirty="0" smtClean="0">
                <a:latin typeface="Times New Roman" pitchFamily="18" charset="0"/>
                <a:cs typeface="Times New Roman" pitchFamily="18" charset="0"/>
              </a:rPr>
              <a:t> </a:t>
            </a:r>
            <a:r>
              <a:rPr lang="en-GB" sz="2400" dirty="0" smtClean="0">
                <a:latin typeface="Times New Roman" pitchFamily="18" charset="0"/>
                <a:cs typeface="Times New Roman" pitchFamily="18" charset="0"/>
              </a:rPr>
              <a:t>almost 6.9 million have arrived in Australia as new settlers. During the same time, Australia’s population has risen from around 7 million to over 22 million. </a:t>
            </a:r>
            <a:endParaRPr lang="zh-CN" altLang="en-US" sz="2400" dirty="0" smtClean="0">
              <a:latin typeface="Times New Roman" pitchFamily="18" charset="0"/>
              <a:cs typeface="Times New Roman" pitchFamily="18" charset="0"/>
            </a:endParaRPr>
          </a:p>
          <a:p>
            <a:r>
              <a:rPr lang="en-GB" sz="2400" dirty="0" smtClean="0">
                <a:latin typeface="Times New Roman" pitchFamily="18" charset="0"/>
                <a:cs typeface="Times New Roman" pitchFamily="18" charset="0"/>
              </a:rPr>
              <a:t>In 2008–09, more than 171, 000 migrants were granted visas under the Skill and Family Streams of Australia’s Migration Program and by 2010, </a:t>
            </a:r>
            <a:endParaRPr lang="zh-CN" altLang="en-US" sz="2400" dirty="0" smtClean="0">
              <a:latin typeface="Times New Roman" pitchFamily="18" charset="0"/>
              <a:cs typeface="Times New Roman" pitchFamily="18" charset="0"/>
            </a:endParaRPr>
          </a:p>
          <a:p>
            <a:r>
              <a:rPr lang="en-GB" sz="2400" dirty="0" smtClean="0">
                <a:latin typeface="Times New Roman" pitchFamily="18" charset="0"/>
                <a:cs typeface="Times New Roman" pitchFamily="18" charset="0"/>
              </a:rPr>
              <a:t>There is now a much higher proportion of settlers arriving from Asia although Anglo Australia migrants still predominate. In 2010, 39% of migrants came from Asia, and in terms of specific countries most migrants were born in New Zealand (17.6 %), the United Kingdom (9.8%), China (7.5%), South Africa (6.4 %), India (5.7%) and Indonesia (4.7%).</a:t>
            </a:r>
            <a:endParaRPr lang="zh-CN" altLang="en-US" sz="24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Times New Roman" pitchFamily="18" charset="0"/>
                <a:cs typeface="Times New Roman" pitchFamily="18" charset="0"/>
              </a:rPr>
              <a:t/>
            </a:r>
            <a:br>
              <a:rPr lang="en-GB" dirty="0" smtClean="0">
                <a:latin typeface="Times New Roman" pitchFamily="18" charset="0"/>
                <a:cs typeface="Times New Roman" pitchFamily="18" charset="0"/>
              </a:rPr>
            </a:br>
            <a:r>
              <a:rPr lang="en-GB" dirty="0" smtClean="0">
                <a:latin typeface="Times New Roman" pitchFamily="18" charset="0"/>
                <a:cs typeface="Times New Roman" pitchFamily="18" charset="0"/>
              </a:rPr>
              <a:t>III. Migration Today</a:t>
            </a:r>
            <a:r>
              <a:rPr lang="zh-CN" altLang="en-US" b="1" dirty="0" smtClean="0"/>
              <a:t/>
            </a:r>
            <a:br>
              <a:rPr lang="zh-CN" altLang="en-US" b="1" dirty="0" smtClean="0"/>
            </a:br>
            <a:endParaRPr lang="zh-CN" altLang="en-US" dirty="0"/>
          </a:p>
        </p:txBody>
      </p:sp>
      <p:pic>
        <p:nvPicPr>
          <p:cNvPr id="4" name="Content Placeholder 3" descr="australia_land-of-tomorrow.jpg"/>
          <p:cNvPicPr>
            <a:picLocks noGrp="1" noChangeAspect="1"/>
          </p:cNvPicPr>
          <p:nvPr>
            <p:ph idx="1"/>
          </p:nvPr>
        </p:nvPicPr>
        <p:blipFill>
          <a:blip r:embed="rId2"/>
          <a:stretch>
            <a:fillRect/>
          </a:stretch>
        </p:blipFill>
        <p:spPr>
          <a:xfrm>
            <a:off x="785786" y="1500174"/>
            <a:ext cx="7572428" cy="4929221"/>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Times New Roman" pitchFamily="18" charset="0"/>
                <a:cs typeface="Times New Roman" pitchFamily="18" charset="0"/>
              </a:rPr>
              <a:t/>
            </a:r>
            <a:br>
              <a:rPr lang="en-GB" dirty="0" smtClean="0">
                <a:latin typeface="Times New Roman" pitchFamily="18" charset="0"/>
                <a:cs typeface="Times New Roman" pitchFamily="18" charset="0"/>
              </a:rPr>
            </a:br>
            <a:r>
              <a:rPr lang="en-GB" dirty="0" smtClean="0">
                <a:latin typeface="Times New Roman" pitchFamily="18" charset="0"/>
                <a:cs typeface="Times New Roman" pitchFamily="18" charset="0"/>
              </a:rPr>
              <a:t>III. Migration Today</a:t>
            </a:r>
            <a:r>
              <a:rPr lang="zh-CN" altLang="en-US" b="1" dirty="0" smtClean="0"/>
              <a:t/>
            </a:r>
            <a:br>
              <a:rPr lang="zh-CN" altLang="en-US" b="1" dirty="0" smtClean="0"/>
            </a:br>
            <a:endParaRPr lang="zh-CN" altLang="en-US" dirty="0"/>
          </a:p>
        </p:txBody>
      </p:sp>
      <p:sp>
        <p:nvSpPr>
          <p:cNvPr id="3" name="Content Placeholder 2"/>
          <p:cNvSpPr>
            <a:spLocks noGrp="1"/>
          </p:cNvSpPr>
          <p:nvPr>
            <p:ph idx="1"/>
          </p:nvPr>
        </p:nvSpPr>
        <p:spPr/>
        <p:txBody>
          <a:bodyPr>
            <a:normAutofit fontScale="85000" lnSpcReduction="20000"/>
          </a:bodyPr>
          <a:lstStyle/>
          <a:p>
            <a:pPr>
              <a:buNone/>
            </a:pPr>
            <a:r>
              <a:rPr lang="en-GB" b="1" dirty="0" smtClean="0"/>
              <a:t>    </a:t>
            </a:r>
            <a:r>
              <a:rPr lang="en-GB" sz="2900" b="1" dirty="0" smtClean="0">
                <a:latin typeface="Times New Roman" pitchFamily="18" charset="0"/>
                <a:cs typeface="Times New Roman" pitchFamily="18" charset="0"/>
              </a:rPr>
              <a:t>The evidence for social inequality and ethnicity in the 21st century</a:t>
            </a:r>
            <a:endParaRPr lang="zh-CN" altLang="en-US" sz="2900" b="1" dirty="0" smtClean="0">
              <a:latin typeface="Times New Roman" pitchFamily="18" charset="0"/>
              <a:cs typeface="Times New Roman" pitchFamily="18" charset="0"/>
            </a:endParaRPr>
          </a:p>
          <a:p>
            <a:r>
              <a:rPr lang="en-GB" sz="2900" dirty="0" smtClean="0">
                <a:latin typeface="Times New Roman" pitchFamily="18" charset="0"/>
                <a:cs typeface="Times New Roman" pitchFamily="18" charset="0"/>
              </a:rPr>
              <a:t> </a:t>
            </a:r>
            <a:r>
              <a:rPr lang="en-GB" sz="2600" dirty="0" smtClean="0">
                <a:latin typeface="Times New Roman" pitchFamily="18" charset="0"/>
                <a:cs typeface="Times New Roman" pitchFamily="18" charset="0"/>
              </a:rPr>
              <a:t>Northern European and Asian Australians share much the same occupational characteristics as Australian born workers whilst Southern and Eastern Europeans and Middle Eastern migrants occupy the lower range of occupations.</a:t>
            </a:r>
            <a:endParaRPr lang="zh-CN" altLang="en-US" sz="2600" dirty="0" smtClean="0">
              <a:latin typeface="Times New Roman" pitchFamily="18" charset="0"/>
              <a:cs typeface="Times New Roman" pitchFamily="18" charset="0"/>
            </a:endParaRPr>
          </a:p>
          <a:p>
            <a:pPr lvl="0"/>
            <a:r>
              <a:rPr lang="en-GB" sz="2600" dirty="0" smtClean="0">
                <a:latin typeface="Times New Roman" pitchFamily="18" charset="0"/>
                <a:cs typeface="Times New Roman" pitchFamily="18" charset="0"/>
              </a:rPr>
              <a:t>Those who do not speak English at all are far more likely to be women. It is this group of Australians who are most at risk of becoming the workers earning below poverty-level wages in Australia</a:t>
            </a:r>
            <a:endParaRPr lang="zh-CN" altLang="en-US" sz="2600" dirty="0" smtClean="0">
              <a:latin typeface="Times New Roman" pitchFamily="18" charset="0"/>
              <a:cs typeface="Times New Roman" pitchFamily="18" charset="0"/>
            </a:endParaRPr>
          </a:p>
          <a:p>
            <a:pPr lvl="0"/>
            <a:r>
              <a:rPr lang="en-GB" sz="2600" dirty="0" smtClean="0">
                <a:latin typeface="Times New Roman" pitchFamily="18" charset="0"/>
                <a:cs typeface="Times New Roman" pitchFamily="18" charset="0"/>
              </a:rPr>
              <a:t>61% of migrants from Europe had their trade qualifications recognised but only 30% of people from South East Asia gained such recognition. In 1999, only a fifth of migrant workers with trade qualifications were working in the trades for which they are qualified. </a:t>
            </a:r>
            <a:endParaRPr lang="zh-CN" altLang="en-US" sz="2600" dirty="0" smtClean="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68412"/>
          </a:xfrm>
        </p:spPr>
        <p:txBody>
          <a:bodyPr>
            <a:normAutofit/>
          </a:bodyPr>
          <a:lstStyle/>
          <a:p>
            <a:r>
              <a:rPr lang="en-US" altLang="zh-CN" i="1" dirty="0" smtClean="0">
                <a:latin typeface="Times New Roman" pitchFamily="18" charset="0"/>
                <a:cs typeface="Times New Roman" pitchFamily="18" charset="0"/>
              </a:rPr>
              <a:t>Australia</a:t>
            </a:r>
            <a:r>
              <a:rPr lang="en-US" altLang="zh-CN" dirty="0" smtClean="0"/>
              <a:t/>
            </a:r>
            <a:br>
              <a:rPr lang="en-US" altLang="zh-CN" dirty="0" smtClean="0"/>
            </a:br>
            <a:r>
              <a:rPr lang="en-US" altLang="zh-CN" sz="3600" dirty="0" smtClean="0">
                <a:latin typeface="Times New Roman" pitchFamily="18" charset="0"/>
                <a:cs typeface="Times New Roman" pitchFamily="18" charset="0"/>
              </a:rPr>
              <a:t>Unit 20 </a:t>
            </a:r>
            <a:r>
              <a:rPr lang="en-GB" sz="3600" dirty="0">
                <a:latin typeface="Times New Roman" pitchFamily="18" charset="0"/>
                <a:cs typeface="Times New Roman" pitchFamily="18" charset="0"/>
              </a:rPr>
              <a:t>From Racism to </a:t>
            </a:r>
            <a:r>
              <a:rPr lang="en-GB" sz="3600" dirty="0" smtClean="0">
                <a:latin typeface="Times New Roman" pitchFamily="18" charset="0"/>
                <a:cs typeface="Times New Roman" pitchFamily="18" charset="0"/>
              </a:rPr>
              <a:t>Multiculturalism</a:t>
            </a:r>
            <a:endParaRPr lang="zh-CN" altLang="en-US" sz="3600" dirty="0">
              <a:latin typeface="Times New Roman" pitchFamily="18" charset="0"/>
              <a:cs typeface="Times New Roman" pitchFamily="18" charset="0"/>
            </a:endParaRPr>
          </a:p>
        </p:txBody>
      </p:sp>
      <p:pic>
        <p:nvPicPr>
          <p:cNvPr id="6" name="Content Placeholder 5" descr="Australia map.jpg"/>
          <p:cNvPicPr>
            <a:picLocks noGrp="1" noChangeAspect="1"/>
          </p:cNvPicPr>
          <p:nvPr>
            <p:ph sz="half" idx="1"/>
          </p:nvPr>
        </p:nvPicPr>
        <p:blipFill>
          <a:blip r:embed="rId2"/>
          <a:stretch>
            <a:fillRect/>
          </a:stretch>
        </p:blipFill>
        <p:spPr>
          <a:xfrm>
            <a:off x="500034" y="2143116"/>
            <a:ext cx="4143404" cy="3429024"/>
          </a:xfrm>
        </p:spPr>
      </p:pic>
      <p:pic>
        <p:nvPicPr>
          <p:cNvPr id="7" name="Content Placeholder 6" descr="Coat_of_Arms_of_Australia.svg.png"/>
          <p:cNvPicPr>
            <a:picLocks noGrp="1" noChangeAspect="1"/>
          </p:cNvPicPr>
          <p:nvPr>
            <p:ph sz="half" idx="2"/>
          </p:nvPr>
        </p:nvPicPr>
        <p:blipFill>
          <a:blip r:embed="rId3"/>
          <a:stretch>
            <a:fillRect/>
          </a:stretch>
        </p:blipFill>
        <p:spPr>
          <a:xfrm>
            <a:off x="4648200" y="2298224"/>
            <a:ext cx="4038600" cy="3129915"/>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latin typeface="Times New Roman" pitchFamily="18" charset="0"/>
                <a:cs typeface="Times New Roman" pitchFamily="18" charset="0"/>
              </a:rPr>
              <a:t>IV. Aboriginality Today</a:t>
            </a:r>
            <a:endParaRPr lang="zh-CN" altLang="en-U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None/>
            </a:pPr>
            <a:r>
              <a:rPr lang="en-GB" dirty="0" smtClean="0"/>
              <a:t>    </a:t>
            </a:r>
            <a:r>
              <a:rPr lang="en-GB" sz="2400" b="1" dirty="0" smtClean="0">
                <a:latin typeface="Times New Roman" pitchFamily="18" charset="0"/>
                <a:cs typeface="Times New Roman" pitchFamily="18" charset="0"/>
              </a:rPr>
              <a:t>The relationship between the colonisers and the Peoples of the Dreaming has gone through various stages:</a:t>
            </a:r>
            <a:endParaRPr lang="zh-CN" altLang="en-US" sz="2400" b="1" dirty="0" smtClean="0">
              <a:latin typeface="Times New Roman" pitchFamily="18" charset="0"/>
              <a:cs typeface="Times New Roman" pitchFamily="18" charset="0"/>
            </a:endParaRPr>
          </a:p>
          <a:p>
            <a:pPr lvl="0"/>
            <a:r>
              <a:rPr lang="en-GB" sz="2600" dirty="0" smtClean="0">
                <a:latin typeface="Times New Roman" pitchFamily="18" charset="0"/>
                <a:cs typeface="Times New Roman" pitchFamily="18" charset="0"/>
              </a:rPr>
              <a:t>expropriation of land and the killing of the Peoples;</a:t>
            </a:r>
            <a:endParaRPr lang="zh-CN" altLang="en-US" sz="2600" dirty="0" smtClean="0">
              <a:latin typeface="Times New Roman" pitchFamily="18" charset="0"/>
              <a:cs typeface="Times New Roman" pitchFamily="18" charset="0"/>
            </a:endParaRPr>
          </a:p>
          <a:p>
            <a:pPr lvl="0"/>
            <a:r>
              <a:rPr lang="en-GB" sz="2600" dirty="0" smtClean="0">
                <a:latin typeface="Times New Roman" pitchFamily="18" charset="0"/>
                <a:cs typeface="Times New Roman" pitchFamily="18" charset="0"/>
              </a:rPr>
              <a:t>segregation and “protection”; </a:t>
            </a:r>
            <a:endParaRPr lang="zh-CN" altLang="en-US" sz="2600" dirty="0" smtClean="0">
              <a:latin typeface="Times New Roman" pitchFamily="18" charset="0"/>
              <a:cs typeface="Times New Roman" pitchFamily="18" charset="0"/>
            </a:endParaRPr>
          </a:p>
          <a:p>
            <a:pPr lvl="0"/>
            <a:r>
              <a:rPr lang="en-GB" sz="2600" dirty="0" smtClean="0">
                <a:latin typeface="Times New Roman" pitchFamily="18" charset="0"/>
                <a:cs typeface="Times New Roman" pitchFamily="18" charset="0"/>
              </a:rPr>
              <a:t>assimilation, segregation and the attempted destruction of the cultures of the Dreaming; and</a:t>
            </a:r>
            <a:endParaRPr lang="zh-CN" altLang="en-US" sz="2600" dirty="0" smtClean="0">
              <a:latin typeface="Times New Roman" pitchFamily="18" charset="0"/>
              <a:cs typeface="Times New Roman" pitchFamily="18" charset="0"/>
            </a:endParaRPr>
          </a:p>
          <a:p>
            <a:r>
              <a:rPr lang="en-GB" sz="2600" dirty="0" smtClean="0">
                <a:latin typeface="Times New Roman" pitchFamily="18" charset="0"/>
                <a:cs typeface="Times New Roman" pitchFamily="18" charset="0"/>
              </a:rPr>
              <a:t>from the mid 20</a:t>
            </a:r>
            <a:r>
              <a:rPr lang="en-GB" sz="2600" baseline="30000" dirty="0" smtClean="0">
                <a:latin typeface="Times New Roman" pitchFamily="18" charset="0"/>
                <a:cs typeface="Times New Roman" pitchFamily="18" charset="0"/>
              </a:rPr>
              <a:t>th</a:t>
            </a:r>
            <a:r>
              <a:rPr lang="en-GB" sz="2600" dirty="0" smtClean="0">
                <a:latin typeface="Times New Roman" pitchFamily="18" charset="0"/>
                <a:cs typeface="Times New Roman" pitchFamily="18" charset="0"/>
              </a:rPr>
              <a:t> century: citizenship and the fight against racism</a:t>
            </a:r>
            <a:endParaRPr lang="zh-CN" altLang="en-US" sz="26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latin typeface="Times New Roman" pitchFamily="18" charset="0"/>
                <a:cs typeface="Times New Roman" pitchFamily="18" charset="0"/>
              </a:rPr>
              <a:t>IV. Aboriginality Today</a:t>
            </a:r>
            <a:endParaRPr lang="zh-CN" altLang="en-US" sz="4000" dirty="0"/>
          </a:p>
        </p:txBody>
      </p:sp>
      <p:sp>
        <p:nvSpPr>
          <p:cNvPr id="3" name="Content Placeholder 2"/>
          <p:cNvSpPr>
            <a:spLocks noGrp="1"/>
          </p:cNvSpPr>
          <p:nvPr>
            <p:ph idx="1"/>
          </p:nvPr>
        </p:nvSpPr>
        <p:spPr/>
        <p:txBody>
          <a:bodyPr>
            <a:normAutofit fontScale="92500" lnSpcReduction="20000"/>
          </a:bodyPr>
          <a:lstStyle/>
          <a:p>
            <a:pPr>
              <a:buNone/>
            </a:pPr>
            <a:r>
              <a:rPr lang="en-GB" b="1" dirty="0" smtClean="0"/>
              <a:t>    </a:t>
            </a:r>
            <a:r>
              <a:rPr lang="en-GB" sz="2800" b="1" dirty="0" smtClean="0">
                <a:latin typeface="Times New Roman" pitchFamily="18" charset="0"/>
                <a:cs typeface="Times New Roman" pitchFamily="18" charset="0"/>
              </a:rPr>
              <a:t>From Segregation to Citizenship: Cultural and Social Struggles in the 20</a:t>
            </a:r>
            <a:r>
              <a:rPr lang="en-GB" sz="2800" b="1" baseline="30000" dirty="0" smtClean="0">
                <a:latin typeface="Times New Roman" pitchFamily="18" charset="0"/>
                <a:cs typeface="Times New Roman" pitchFamily="18" charset="0"/>
              </a:rPr>
              <a:t>th</a:t>
            </a:r>
            <a:r>
              <a:rPr lang="en-GB" sz="2800" b="1" dirty="0" smtClean="0">
                <a:latin typeface="Times New Roman" pitchFamily="18" charset="0"/>
                <a:cs typeface="Times New Roman" pitchFamily="18" charset="0"/>
              </a:rPr>
              <a:t> Century</a:t>
            </a:r>
            <a:endParaRPr lang="zh-CN" altLang="en-US" sz="2800" dirty="0" smtClean="0">
              <a:latin typeface="Times New Roman" pitchFamily="18" charset="0"/>
              <a:cs typeface="Times New Roman" pitchFamily="18" charset="0"/>
            </a:endParaRPr>
          </a:p>
          <a:p>
            <a:r>
              <a:rPr lang="en-GB" sz="2800" dirty="0" smtClean="0">
                <a:latin typeface="Times New Roman" pitchFamily="18" charset="0"/>
                <a:cs typeface="Times New Roman" pitchFamily="18" charset="0"/>
              </a:rPr>
              <a:t>The Aboriginal Protection Act of 1909 introduced powers to move people away from towns and reserves.</a:t>
            </a:r>
          </a:p>
          <a:p>
            <a:r>
              <a:rPr lang="en-GB" sz="2800" dirty="0" smtClean="0">
                <a:latin typeface="Times New Roman" pitchFamily="18" charset="0"/>
                <a:cs typeface="Times New Roman" pitchFamily="18" charset="0"/>
              </a:rPr>
              <a:t>By 1910 there were 116 reserves totalling 10 500 hectares, 65 per cent of these were created as validation of Aboriginal occupation or in response to requests for land.</a:t>
            </a:r>
          </a:p>
          <a:p>
            <a:r>
              <a:rPr lang="en-GB" sz="2800" dirty="0" smtClean="0">
                <a:latin typeface="Times New Roman" pitchFamily="18" charset="0"/>
                <a:cs typeface="Times New Roman" pitchFamily="18" charset="0"/>
              </a:rPr>
              <a:t> However, in 1911 the Aboriginal Protection Board ceased to defend tenure on reserves, and by 1915, it was seizing reserve land to lease to whites. </a:t>
            </a:r>
          </a:p>
          <a:p>
            <a:r>
              <a:rPr lang="en-GB" sz="2800" dirty="0" smtClean="0">
                <a:latin typeface="Times New Roman" pitchFamily="18" charset="0"/>
                <a:cs typeface="Times New Roman" pitchFamily="18" charset="0"/>
              </a:rPr>
              <a:t>By 1927, of the 27,000 acres of reserve land, 13,000 were lost. </a:t>
            </a:r>
            <a:endParaRPr lang="zh-CN" altLang="en-US" sz="28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latin typeface="Times New Roman" pitchFamily="18" charset="0"/>
                <a:cs typeface="Times New Roman" pitchFamily="18" charset="0"/>
              </a:rPr>
              <a:t>IV. Aboriginality Today</a:t>
            </a:r>
            <a:endParaRPr lang="zh-CN" altLang="en-US" dirty="0"/>
          </a:p>
        </p:txBody>
      </p:sp>
      <p:sp>
        <p:nvSpPr>
          <p:cNvPr id="5" name="Content Placeholder 4"/>
          <p:cNvSpPr>
            <a:spLocks noGrp="1"/>
          </p:cNvSpPr>
          <p:nvPr>
            <p:ph sz="half" idx="1"/>
          </p:nvPr>
        </p:nvSpPr>
        <p:spPr>
          <a:xfrm>
            <a:off x="457200" y="1643050"/>
            <a:ext cx="3328982" cy="4483113"/>
          </a:xfrm>
        </p:spPr>
        <p:txBody>
          <a:bodyPr>
            <a:normAutofit fontScale="70000" lnSpcReduction="20000"/>
          </a:bodyPr>
          <a:lstStyle/>
          <a:p>
            <a:r>
              <a:rPr lang="en-GB" b="1" dirty="0" smtClean="0">
                <a:latin typeface="Times New Roman" pitchFamily="18" charset="0"/>
                <a:cs typeface="Times New Roman" pitchFamily="18" charset="0"/>
              </a:rPr>
              <a:t>The Struggle for Land Rights: from the 1920s – 1960s</a:t>
            </a:r>
            <a:endParaRPr lang="zh-CN" altLang="en-US" dirty="0" smtClean="0">
              <a:latin typeface="Times New Roman" pitchFamily="18" charset="0"/>
              <a:cs typeface="Times New Roman" pitchFamily="18" charset="0"/>
            </a:endParaRPr>
          </a:p>
          <a:p>
            <a:pPr>
              <a:buNone/>
            </a:pPr>
            <a:r>
              <a:rPr lang="en-GB" dirty="0" smtClean="0">
                <a:latin typeface="Times New Roman" pitchFamily="18" charset="0"/>
                <a:cs typeface="Times New Roman" pitchFamily="18" charset="0"/>
              </a:rPr>
              <a:t>     On January 26, 1938, one hundred Koori men and women gathered in Sydney’s Australia Hall to</a:t>
            </a:r>
            <a:r>
              <a:rPr lang="en-GB" b="1" dirty="0" smtClean="0">
                <a:latin typeface="Times New Roman" pitchFamily="18" charset="0"/>
                <a:cs typeface="Times New Roman" pitchFamily="18" charset="0"/>
              </a:rPr>
              <a:t> </a:t>
            </a:r>
            <a:r>
              <a:rPr lang="en-GB" dirty="0" smtClean="0">
                <a:latin typeface="Times New Roman" pitchFamily="18" charset="0"/>
                <a:cs typeface="Times New Roman" pitchFamily="18" charset="0"/>
              </a:rPr>
              <a:t>mourn the loss of their lands and to demand the same basic rights as the rest of the population. It was the first national Aboriginal civil rights gathering. They called it the “Day of Mourning and Protest”</a:t>
            </a:r>
            <a:r>
              <a:rPr lang="zh-CN" altLang="en-US" dirty="0" smtClean="0">
                <a:latin typeface="Times New Roman" pitchFamily="18" charset="0"/>
                <a:cs typeface="Times New Roman" pitchFamily="18" charset="0"/>
              </a:rPr>
              <a:t> </a:t>
            </a:r>
            <a:r>
              <a:rPr lang="en-US" altLang="zh-CN" dirty="0" smtClean="0">
                <a:latin typeface="Times New Roman" pitchFamily="18" charset="0"/>
                <a:cs typeface="Times New Roman" pitchFamily="18" charset="0"/>
              </a:rPr>
              <a:t>.</a:t>
            </a:r>
            <a:endParaRPr lang="zh-CN" altLang="en-US" dirty="0">
              <a:latin typeface="Times New Roman" pitchFamily="18" charset="0"/>
              <a:cs typeface="Times New Roman" pitchFamily="18" charset="0"/>
            </a:endParaRPr>
          </a:p>
        </p:txBody>
      </p:sp>
      <p:pic>
        <p:nvPicPr>
          <p:cNvPr id="7" name="Content Placeholder 6" descr="1938.jpg"/>
          <p:cNvPicPr>
            <a:picLocks noGrp="1" noChangeAspect="1"/>
          </p:cNvPicPr>
          <p:nvPr>
            <p:ph sz="half" idx="2"/>
          </p:nvPr>
        </p:nvPicPr>
        <p:blipFill>
          <a:blip r:embed="rId2"/>
          <a:stretch>
            <a:fillRect/>
          </a:stretch>
        </p:blipFill>
        <p:spPr>
          <a:xfrm>
            <a:off x="3786182" y="2000240"/>
            <a:ext cx="4900618" cy="3643338"/>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latin typeface="Times New Roman" pitchFamily="18" charset="0"/>
                <a:cs typeface="Times New Roman" pitchFamily="18" charset="0"/>
              </a:rPr>
              <a:t>IV. Aboriginality Today</a:t>
            </a:r>
            <a:endParaRPr lang="zh-CN" altLang="en-US" sz="4000" dirty="0"/>
          </a:p>
        </p:txBody>
      </p:sp>
      <p:sp>
        <p:nvSpPr>
          <p:cNvPr id="3" name="Content Placeholder 2"/>
          <p:cNvSpPr>
            <a:spLocks noGrp="1"/>
          </p:cNvSpPr>
          <p:nvPr>
            <p:ph sz="half" idx="1"/>
          </p:nvPr>
        </p:nvSpPr>
        <p:spPr>
          <a:xfrm>
            <a:off x="457200" y="1643050"/>
            <a:ext cx="3114668" cy="4483113"/>
          </a:xfrm>
        </p:spPr>
        <p:txBody>
          <a:bodyPr>
            <a:normAutofit fontScale="85000" lnSpcReduction="10000"/>
          </a:bodyPr>
          <a:lstStyle/>
          <a:p>
            <a:pPr>
              <a:buNone/>
            </a:pPr>
            <a:r>
              <a:rPr lang="en-GB" dirty="0" smtClean="0"/>
              <a:t>     </a:t>
            </a:r>
            <a:r>
              <a:rPr lang="en-GB" dirty="0" smtClean="0">
                <a:latin typeface="Times New Roman" pitchFamily="18" charset="0"/>
                <a:cs typeface="Times New Roman" pitchFamily="18" charset="0"/>
              </a:rPr>
              <a:t>In World War II, Aborigines became soldiers, defended the coastlines, and worked on wartime construction projects. When the war was over they were expected to return to the limited and exploitative working conditions of pre-war times.</a:t>
            </a:r>
            <a:endParaRPr lang="zh-CN" altLang="en-US" dirty="0">
              <a:latin typeface="Times New Roman" pitchFamily="18" charset="0"/>
              <a:cs typeface="Times New Roman" pitchFamily="18" charset="0"/>
            </a:endParaRPr>
          </a:p>
        </p:txBody>
      </p:sp>
      <p:pic>
        <p:nvPicPr>
          <p:cNvPr id="5" name="Content Placeholder 4" descr="abgoriginal soldiers.jpg"/>
          <p:cNvPicPr>
            <a:picLocks noGrp="1" noChangeAspect="1"/>
          </p:cNvPicPr>
          <p:nvPr>
            <p:ph sz="half" idx="2"/>
          </p:nvPr>
        </p:nvPicPr>
        <p:blipFill>
          <a:blip r:embed="rId2"/>
          <a:stretch>
            <a:fillRect/>
          </a:stretch>
        </p:blipFill>
        <p:spPr>
          <a:xfrm>
            <a:off x="3857620" y="2285992"/>
            <a:ext cx="4786346" cy="3286148"/>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4000" dirty="0" smtClean="0">
                <a:latin typeface="Times New Roman" pitchFamily="18" charset="0"/>
                <a:cs typeface="Times New Roman" pitchFamily="18" charset="0"/>
              </a:rPr>
              <a:t>IV. Aboriginality Today</a:t>
            </a:r>
            <a:endParaRPr lang="zh-CN" altLang="en-US" sz="4000" dirty="0"/>
          </a:p>
        </p:txBody>
      </p:sp>
      <p:sp>
        <p:nvSpPr>
          <p:cNvPr id="4" name="Content Placeholder 3"/>
          <p:cNvSpPr>
            <a:spLocks noGrp="1"/>
          </p:cNvSpPr>
          <p:nvPr>
            <p:ph idx="1"/>
          </p:nvPr>
        </p:nvSpPr>
        <p:spPr>
          <a:xfrm>
            <a:off x="457200" y="1428736"/>
            <a:ext cx="6186502" cy="4786346"/>
          </a:xfrm>
        </p:spPr>
        <p:txBody>
          <a:bodyPr>
            <a:normAutofit fontScale="70000" lnSpcReduction="20000"/>
          </a:bodyPr>
          <a:lstStyle/>
          <a:p>
            <a:pPr>
              <a:buNone/>
            </a:pPr>
            <a:r>
              <a:rPr lang="en-GB" b="1" dirty="0" smtClean="0">
                <a:latin typeface="Times New Roman" pitchFamily="18" charset="0"/>
                <a:cs typeface="Times New Roman" pitchFamily="18" charset="0"/>
              </a:rPr>
              <a:t>The 1946 Stockmen’s Strike of Western Australia</a:t>
            </a:r>
            <a:endParaRPr lang="zh-CN" altLang="en-US" b="1"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On May 1, 1946, Aboriginal </a:t>
            </a:r>
            <a:r>
              <a:rPr lang="en-GB" b="1" dirty="0" smtClean="0">
                <a:latin typeface="Times New Roman" pitchFamily="18" charset="0"/>
                <a:cs typeface="Times New Roman" pitchFamily="18" charset="0"/>
              </a:rPr>
              <a:t>stockmen </a:t>
            </a:r>
            <a:r>
              <a:rPr lang="en-GB" dirty="0" smtClean="0">
                <a:latin typeface="Times New Roman" pitchFamily="18" charset="0"/>
                <a:cs typeface="Times New Roman" pitchFamily="18" charset="0"/>
              </a:rPr>
              <a:t>throughout the north of Western Australia refused to work until they had been guaranteed a minimum wage of thirty shillings a week.</a:t>
            </a:r>
          </a:p>
          <a:p>
            <a:r>
              <a:rPr lang="en-US" dirty="0" smtClean="0">
                <a:latin typeface="Times New Roman" pitchFamily="18" charset="0"/>
                <a:cs typeface="Times New Roman" pitchFamily="18" charset="0"/>
              </a:rPr>
              <a:t>Hundreds of Aboriginal pastoral workers left their work for better pay and conditions in May 1946, </a:t>
            </a:r>
            <a:r>
              <a:rPr lang="en-US" dirty="0" err="1" smtClean="0">
                <a:latin typeface="Times New Roman" pitchFamily="18" charset="0"/>
                <a:cs typeface="Times New Roman" pitchFamily="18" charset="0"/>
              </a:rPr>
              <a:t>paralysing</a:t>
            </a:r>
            <a:r>
              <a:rPr lang="en-US" dirty="0" smtClean="0">
                <a:latin typeface="Times New Roman" pitchFamily="18" charset="0"/>
                <a:cs typeface="Times New Roman" pitchFamily="18" charset="0"/>
              </a:rPr>
              <a:t> sheep stations. The strike was </a:t>
            </a:r>
            <a:r>
              <a:rPr lang="en-US" dirty="0" err="1" smtClean="0">
                <a:latin typeface="Times New Roman" pitchFamily="18" charset="0"/>
                <a:cs typeface="Times New Roman" pitchFamily="18" charset="0"/>
              </a:rPr>
              <a:t>organised</a:t>
            </a:r>
            <a:r>
              <a:rPr lang="en-US" dirty="0" smtClean="0">
                <a:latin typeface="Times New Roman" pitchFamily="18" charset="0"/>
                <a:cs typeface="Times New Roman" pitchFamily="18" charset="0"/>
              </a:rPr>
              <a:t> with no phones or radios and lasted until 1949, the longest strike in Australia’s history.</a:t>
            </a:r>
          </a:p>
          <a:p>
            <a:r>
              <a:rPr lang="en-GB" dirty="0" smtClean="0">
                <a:latin typeface="Times New Roman" pitchFamily="18" charset="0"/>
                <a:cs typeface="Times New Roman" pitchFamily="18" charset="0"/>
              </a:rPr>
              <a:t>This strike plays a major part in Australian history. It challenged the “white” control of Aboriginal labour and provided an alternative perspective of freedom from that control.  (Right: one of the leaders of the strike)</a:t>
            </a:r>
            <a:endParaRPr lang="zh-CN" altLang="en-US" dirty="0" smtClean="0">
              <a:latin typeface="Times New Roman" pitchFamily="18" charset="0"/>
              <a:cs typeface="Times New Roman" pitchFamily="18" charset="0"/>
            </a:endParaRPr>
          </a:p>
        </p:txBody>
      </p:sp>
      <p:pic>
        <p:nvPicPr>
          <p:cNvPr id="1026" name="Picture 2" descr="E:\《入门》课件\peter_coppin_2004.jpg"/>
          <p:cNvPicPr>
            <a:picLocks noChangeAspect="1" noChangeArrowheads="1"/>
          </p:cNvPicPr>
          <p:nvPr/>
        </p:nvPicPr>
        <p:blipFill>
          <a:blip r:embed="rId2"/>
          <a:srcRect/>
          <a:stretch>
            <a:fillRect/>
          </a:stretch>
        </p:blipFill>
        <p:spPr bwMode="auto">
          <a:xfrm flipH="1">
            <a:off x="6715138" y="3571876"/>
            <a:ext cx="2037535" cy="266701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4000" dirty="0" smtClean="0">
                <a:latin typeface="Times New Roman" pitchFamily="18" charset="0"/>
                <a:cs typeface="Times New Roman" pitchFamily="18" charset="0"/>
              </a:rPr>
              <a:t>IV. Aboriginality Today</a:t>
            </a:r>
            <a:endParaRPr lang="zh-CN" altLang="en-US" sz="4000" dirty="0"/>
          </a:p>
        </p:txBody>
      </p:sp>
      <p:sp>
        <p:nvSpPr>
          <p:cNvPr id="5" name="Content Placeholder 4"/>
          <p:cNvSpPr>
            <a:spLocks noGrp="1"/>
          </p:cNvSpPr>
          <p:nvPr>
            <p:ph sz="half" idx="1"/>
          </p:nvPr>
        </p:nvSpPr>
        <p:spPr>
          <a:xfrm>
            <a:off x="457200" y="1643050"/>
            <a:ext cx="3400420" cy="4483113"/>
          </a:xfrm>
        </p:spPr>
        <p:txBody>
          <a:bodyPr>
            <a:normAutofit fontScale="77500" lnSpcReduction="20000"/>
          </a:bodyPr>
          <a:lstStyle/>
          <a:p>
            <a:r>
              <a:rPr lang="en-US" b="1" dirty="0" smtClean="0">
                <a:latin typeface="Times New Roman" pitchFamily="18" charset="0"/>
                <a:cs typeface="Times New Roman" pitchFamily="18" charset="0"/>
              </a:rPr>
              <a:t>The </a:t>
            </a:r>
            <a:r>
              <a:rPr lang="en-US" b="1" dirty="0" err="1" smtClean="0">
                <a:latin typeface="Times New Roman" pitchFamily="18" charset="0"/>
                <a:cs typeface="Times New Roman" pitchFamily="18" charset="0"/>
              </a:rPr>
              <a:t>Gurindji</a:t>
            </a:r>
            <a:r>
              <a:rPr lang="en-US" b="1" dirty="0" smtClean="0">
                <a:latin typeface="Times New Roman" pitchFamily="18" charset="0"/>
                <a:cs typeface="Times New Roman" pitchFamily="18" charset="0"/>
              </a:rPr>
              <a:t> strike</a:t>
            </a:r>
            <a:r>
              <a:rPr lang="en-US" dirty="0" smtClean="0">
                <a:latin typeface="Times New Roman" pitchFamily="18" charset="0"/>
                <a:cs typeface="Times New Roman" pitchFamily="18" charset="0"/>
              </a:rPr>
              <a:t> was a walk-off and strike by 200 </a:t>
            </a:r>
            <a:r>
              <a:rPr lang="en-US" dirty="0" err="1" smtClean="0">
                <a:latin typeface="Times New Roman" pitchFamily="18" charset="0"/>
                <a:cs typeface="Times New Roman" pitchFamily="18" charset="0"/>
              </a:rPr>
              <a:t>Gurindji</a:t>
            </a:r>
            <a:r>
              <a:rPr lang="en-US" dirty="0" smtClean="0">
                <a:latin typeface="Times New Roman" pitchFamily="18" charset="0"/>
                <a:cs typeface="Times New Roman" pitchFamily="18" charset="0"/>
              </a:rPr>
              <a:t> stockmen, house servants and their families in August 1966 at Wave Hill cattle station in </a:t>
            </a:r>
            <a:r>
              <a:rPr lang="en-US" dirty="0" err="1" smtClean="0">
                <a:latin typeface="Times New Roman" pitchFamily="18" charset="0"/>
                <a:cs typeface="Times New Roman" pitchFamily="18" charset="0"/>
              </a:rPr>
              <a:t>Kallarindji</a:t>
            </a:r>
            <a:r>
              <a:rPr lang="en-US" dirty="0" smtClean="0">
                <a:latin typeface="Times New Roman" pitchFamily="18" charset="0"/>
                <a:cs typeface="Times New Roman" pitchFamily="18" charset="0"/>
              </a:rPr>
              <a:t>, </a:t>
            </a:r>
            <a:r>
              <a:rPr lang="en-GB" dirty="0" smtClean="0">
                <a:latin typeface="Times New Roman" pitchFamily="18" charset="0"/>
                <a:cs typeface="Times New Roman" pitchFamily="18" charset="0"/>
              </a:rPr>
              <a:t>Northern Territories. The strike lasted nine years. Throughout the strike, white support, financial, material and political, was critical in protecting the </a:t>
            </a:r>
            <a:r>
              <a:rPr lang="en-GB" dirty="0" err="1" smtClean="0">
                <a:latin typeface="Times New Roman" pitchFamily="18" charset="0"/>
                <a:cs typeface="Times New Roman" pitchFamily="18" charset="0"/>
              </a:rPr>
              <a:t>Gurindji</a:t>
            </a:r>
            <a:r>
              <a:rPr lang="en-GB" dirty="0" smtClean="0">
                <a:latin typeface="Times New Roman" pitchFamily="18" charset="0"/>
                <a:cs typeface="Times New Roman" pitchFamily="18" charset="0"/>
              </a:rPr>
              <a:t> from isolation and physical intimidation.</a:t>
            </a:r>
            <a:endParaRPr lang="zh-CN" altLang="en-US" dirty="0" smtClean="0">
              <a:latin typeface="Times New Roman" pitchFamily="18" charset="0"/>
              <a:cs typeface="Times New Roman" pitchFamily="18" charset="0"/>
            </a:endParaRPr>
          </a:p>
          <a:p>
            <a:endParaRPr lang="zh-CN" altLang="en-US" dirty="0"/>
          </a:p>
        </p:txBody>
      </p:sp>
      <p:pic>
        <p:nvPicPr>
          <p:cNvPr id="7" name="Content Placeholder 6" descr="Gurindji-marchers.jpg"/>
          <p:cNvPicPr>
            <a:picLocks noGrp="1" noChangeAspect="1"/>
          </p:cNvPicPr>
          <p:nvPr>
            <p:ph sz="half" idx="2"/>
          </p:nvPr>
        </p:nvPicPr>
        <p:blipFill>
          <a:blip r:embed="rId2"/>
          <a:stretch>
            <a:fillRect/>
          </a:stretch>
        </p:blipFill>
        <p:spPr>
          <a:xfrm>
            <a:off x="4000496" y="1857364"/>
            <a:ext cx="4857784" cy="3517137"/>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latin typeface="Times New Roman" pitchFamily="18" charset="0"/>
                <a:cs typeface="Times New Roman" pitchFamily="18" charset="0"/>
              </a:rPr>
              <a:t>IV. Aboriginality Today</a:t>
            </a:r>
            <a:endParaRPr lang="zh-CN" altLang="en-US" sz="4000" dirty="0"/>
          </a:p>
        </p:txBody>
      </p:sp>
      <p:sp>
        <p:nvSpPr>
          <p:cNvPr id="3" name="Content Placeholder 2"/>
          <p:cNvSpPr>
            <a:spLocks noGrp="1"/>
          </p:cNvSpPr>
          <p:nvPr>
            <p:ph sz="half" idx="1"/>
          </p:nvPr>
        </p:nvSpPr>
        <p:spPr>
          <a:xfrm>
            <a:off x="457200" y="1643050"/>
            <a:ext cx="3471858" cy="4483113"/>
          </a:xfrm>
        </p:spPr>
        <p:txBody>
          <a:bodyPr>
            <a:normAutofit fontScale="77500" lnSpcReduction="20000"/>
          </a:bodyPr>
          <a:lstStyle/>
          <a:p>
            <a:r>
              <a:rPr lang="en-GB" b="1" dirty="0" smtClean="0">
                <a:latin typeface="Times New Roman" pitchFamily="18" charset="0"/>
                <a:cs typeface="Times New Roman" pitchFamily="18" charset="0"/>
              </a:rPr>
              <a:t>Freedom rides:</a:t>
            </a:r>
          </a:p>
          <a:p>
            <a:pPr>
              <a:buNone/>
            </a:pPr>
            <a:r>
              <a:rPr lang="en-GB" dirty="0" smtClean="0">
                <a:latin typeface="Times New Roman" pitchFamily="18" charset="0"/>
                <a:cs typeface="Times New Roman" pitchFamily="18" charset="0"/>
              </a:rPr>
              <a:t>     In the mid 1960s, </a:t>
            </a:r>
            <a:r>
              <a:rPr lang="en-US" dirty="0" smtClean="0">
                <a:latin typeface="Times New Roman" pitchFamily="18" charset="0"/>
                <a:cs typeface="Times New Roman" pitchFamily="18" charset="0"/>
              </a:rPr>
              <a:t>students from the University of Sydney formed a group called the Student Action for Aborigines, led by Charles Perkins </a:t>
            </a:r>
            <a:r>
              <a:rPr lang="en-GB" dirty="0" smtClean="0">
                <a:latin typeface="Times New Roman" pitchFamily="18" charset="0"/>
                <a:cs typeface="Times New Roman" pitchFamily="18" charset="0"/>
              </a:rPr>
              <a:t>who became the second Aboriginal person to graduate from university in Australia, and they </a:t>
            </a:r>
            <a:r>
              <a:rPr lang="en-US" dirty="0" smtClean="0">
                <a:latin typeface="Times New Roman" pitchFamily="18" charset="0"/>
                <a:cs typeface="Times New Roman" pitchFamily="18" charset="0"/>
              </a:rPr>
              <a:t>travelled into NSW country</a:t>
            </a:r>
            <a:r>
              <a:rPr lang="en-GB" dirty="0" smtClean="0">
                <a:latin typeface="Times New Roman" pitchFamily="18" charset="0"/>
                <a:cs typeface="Times New Roman" pitchFamily="18" charset="0"/>
              </a:rPr>
              <a:t> in protest against segregation and racism in Australia. </a:t>
            </a:r>
            <a:endParaRPr lang="zh-CN" altLang="en-US" dirty="0">
              <a:latin typeface="Times New Roman" pitchFamily="18" charset="0"/>
              <a:cs typeface="Times New Roman" pitchFamily="18" charset="0"/>
            </a:endParaRPr>
          </a:p>
        </p:txBody>
      </p:sp>
      <p:pic>
        <p:nvPicPr>
          <p:cNvPr id="5" name="Content Placeholder 4" descr="freedom rides.jpg"/>
          <p:cNvPicPr>
            <a:picLocks noGrp="1" noChangeAspect="1"/>
          </p:cNvPicPr>
          <p:nvPr>
            <p:ph sz="half" idx="2"/>
          </p:nvPr>
        </p:nvPicPr>
        <p:blipFill>
          <a:blip r:embed="rId2"/>
          <a:stretch>
            <a:fillRect/>
          </a:stretch>
        </p:blipFill>
        <p:spPr>
          <a:xfrm>
            <a:off x="3929058" y="2214554"/>
            <a:ext cx="4929222" cy="2999962"/>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sz="4000" dirty="0" smtClean="0">
                <a:latin typeface="Times New Roman" pitchFamily="18" charset="0"/>
                <a:cs typeface="Times New Roman" pitchFamily="18" charset="0"/>
              </a:rPr>
              <a:t>IV. Aboriginality Today</a:t>
            </a:r>
            <a:endParaRPr lang="zh-CN" altLang="en-US" sz="4000" dirty="0"/>
          </a:p>
        </p:txBody>
      </p:sp>
      <p:sp>
        <p:nvSpPr>
          <p:cNvPr id="6" name="Content Placeholder 5"/>
          <p:cNvSpPr>
            <a:spLocks noGrp="1"/>
          </p:cNvSpPr>
          <p:nvPr>
            <p:ph sz="half" idx="1"/>
          </p:nvPr>
        </p:nvSpPr>
        <p:spPr>
          <a:xfrm>
            <a:off x="4357686" y="1857364"/>
            <a:ext cx="4071966" cy="4268799"/>
          </a:xfrm>
        </p:spPr>
        <p:txBody>
          <a:bodyPr>
            <a:normAutofit fontScale="92500"/>
          </a:bodyPr>
          <a:lstStyle/>
          <a:p>
            <a:r>
              <a:rPr lang="en-GB" sz="2200" dirty="0" smtClean="0">
                <a:latin typeface="Times New Roman" pitchFamily="18" charset="0"/>
                <a:cs typeface="Times New Roman" pitchFamily="18" charset="0"/>
              </a:rPr>
              <a:t>From 1966 to 1993, both State and Federal levels of government enacted legislation or established Royal Commissions to begin to restore land rights to different groups of Aboriginal people. </a:t>
            </a:r>
          </a:p>
          <a:p>
            <a:r>
              <a:rPr lang="en-GB" sz="2200" dirty="0" smtClean="0">
                <a:latin typeface="Times New Roman" pitchFamily="18" charset="0"/>
                <a:cs typeface="Times New Roman" pitchFamily="18" charset="0"/>
              </a:rPr>
              <a:t>In 1993 the most significant legal fight for land rights took place when Eddie </a:t>
            </a:r>
            <a:r>
              <a:rPr lang="en-GB" sz="2200" dirty="0" err="1" smtClean="0">
                <a:latin typeface="Times New Roman" pitchFamily="18" charset="0"/>
                <a:cs typeface="Times New Roman" pitchFamily="18" charset="0"/>
              </a:rPr>
              <a:t>Mabo</a:t>
            </a:r>
            <a:r>
              <a:rPr lang="en-GB" sz="2200" dirty="0" smtClean="0">
                <a:latin typeface="Times New Roman" pitchFamily="18" charset="0"/>
                <a:cs typeface="Times New Roman" pitchFamily="18" charset="0"/>
              </a:rPr>
              <a:t> challenged the legal concept of “Terra Nullius”(i.e. “Land belonging to nobody”). (Right: Eddie </a:t>
            </a:r>
            <a:r>
              <a:rPr lang="en-GB" sz="2200" dirty="0" err="1" smtClean="0">
                <a:latin typeface="Times New Roman" pitchFamily="18" charset="0"/>
                <a:cs typeface="Times New Roman" pitchFamily="18" charset="0"/>
              </a:rPr>
              <a:t>Mabo</a:t>
            </a:r>
            <a:r>
              <a:rPr lang="en-GB" sz="2200" dirty="0" smtClean="0">
                <a:latin typeface="Times New Roman" pitchFamily="18" charset="0"/>
                <a:cs typeface="Times New Roman" pitchFamily="18" charset="0"/>
              </a:rPr>
              <a:t>)</a:t>
            </a:r>
            <a:endParaRPr lang="zh-CN" altLang="en-US" sz="2200" dirty="0" smtClean="0">
              <a:latin typeface="Times New Roman" pitchFamily="18" charset="0"/>
              <a:cs typeface="Times New Roman" pitchFamily="18" charset="0"/>
            </a:endParaRPr>
          </a:p>
          <a:p>
            <a:pPr>
              <a:buNone/>
            </a:pPr>
            <a:r>
              <a:rPr lang="en-GB" sz="2200" dirty="0" smtClean="0">
                <a:latin typeface="Times New Roman" pitchFamily="18" charset="0"/>
                <a:cs typeface="Times New Roman" pitchFamily="18" charset="0"/>
              </a:rPr>
              <a:t> </a:t>
            </a:r>
            <a:endParaRPr lang="zh-CN" altLang="en-US" sz="2200" dirty="0" smtClean="0">
              <a:latin typeface="Times New Roman" pitchFamily="18" charset="0"/>
              <a:cs typeface="Times New Roman" pitchFamily="18" charset="0"/>
            </a:endParaRPr>
          </a:p>
          <a:p>
            <a:endParaRPr lang="zh-CN" altLang="en-US" dirty="0"/>
          </a:p>
        </p:txBody>
      </p:sp>
      <p:pic>
        <p:nvPicPr>
          <p:cNvPr id="9" name="Content Placeholder 8" descr="eddie-mabo.jpg"/>
          <p:cNvPicPr>
            <a:picLocks noGrp="1" noChangeAspect="1"/>
          </p:cNvPicPr>
          <p:nvPr>
            <p:ph sz="half" idx="2"/>
          </p:nvPr>
        </p:nvPicPr>
        <p:blipFill>
          <a:blip r:embed="rId2"/>
          <a:stretch>
            <a:fillRect/>
          </a:stretch>
        </p:blipFill>
        <p:spPr>
          <a:xfrm>
            <a:off x="1000100" y="1928802"/>
            <a:ext cx="3009900" cy="4010025"/>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4000" dirty="0" smtClean="0">
                <a:latin typeface="Times New Roman" pitchFamily="18" charset="0"/>
                <a:cs typeface="Times New Roman" pitchFamily="18" charset="0"/>
              </a:rPr>
              <a:t>IV. Aboriginality Today</a:t>
            </a:r>
            <a:endParaRPr lang="zh-CN" altLang="en-US" sz="4000" dirty="0"/>
          </a:p>
        </p:txBody>
      </p:sp>
      <p:sp>
        <p:nvSpPr>
          <p:cNvPr id="6" name="Content Placeholder 5"/>
          <p:cNvSpPr>
            <a:spLocks noGrp="1"/>
          </p:cNvSpPr>
          <p:nvPr>
            <p:ph idx="1"/>
          </p:nvPr>
        </p:nvSpPr>
        <p:spPr/>
        <p:txBody>
          <a:bodyPr>
            <a:normAutofit fontScale="70000" lnSpcReduction="20000"/>
          </a:bodyPr>
          <a:lstStyle/>
          <a:p>
            <a:pPr>
              <a:buNone/>
            </a:pPr>
            <a:r>
              <a:rPr lang="en-GB" b="1" dirty="0" smtClean="0">
                <a:latin typeface="Times New Roman" pitchFamily="18" charset="0"/>
                <a:cs typeface="Times New Roman" pitchFamily="18" charset="0"/>
              </a:rPr>
              <a:t>      </a:t>
            </a:r>
            <a:r>
              <a:rPr lang="en-GB" sz="3400" b="1" dirty="0" smtClean="0">
                <a:latin typeface="Times New Roman" pitchFamily="18" charset="0"/>
                <a:cs typeface="Times New Roman" pitchFamily="18" charset="0"/>
              </a:rPr>
              <a:t>The </a:t>
            </a:r>
            <a:r>
              <a:rPr lang="en-GB" sz="3400" b="1" dirty="0" err="1" smtClean="0">
                <a:latin typeface="Times New Roman" pitchFamily="18" charset="0"/>
                <a:cs typeface="Times New Roman" pitchFamily="18" charset="0"/>
              </a:rPr>
              <a:t>Wik</a:t>
            </a:r>
            <a:r>
              <a:rPr lang="en-GB" sz="3400" b="1" dirty="0" smtClean="0">
                <a:latin typeface="Times New Roman" pitchFamily="18" charset="0"/>
                <a:cs typeface="Times New Roman" pitchFamily="18" charset="0"/>
              </a:rPr>
              <a:t> Decision</a:t>
            </a:r>
            <a:endParaRPr lang="zh-CN" altLang="en-US" sz="3400" b="1"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 In 1996 the </a:t>
            </a:r>
            <a:r>
              <a:rPr lang="en-GB" dirty="0" err="1" smtClean="0">
                <a:latin typeface="Times New Roman" pitchFamily="18" charset="0"/>
                <a:cs typeface="Times New Roman" pitchFamily="18" charset="0"/>
              </a:rPr>
              <a:t>Wik</a:t>
            </a:r>
            <a:r>
              <a:rPr lang="en-GB" dirty="0" smtClean="0">
                <a:latin typeface="Times New Roman" pitchFamily="18" charset="0"/>
                <a:cs typeface="Times New Roman" pitchFamily="18" charset="0"/>
              </a:rPr>
              <a:t> Peoples of Cape York Peninsula took the State of Queensland to the High Court of Australia. The </a:t>
            </a:r>
            <a:r>
              <a:rPr lang="en-GB" dirty="0" err="1" smtClean="0">
                <a:latin typeface="Times New Roman" pitchFamily="18" charset="0"/>
                <a:cs typeface="Times New Roman" pitchFamily="18" charset="0"/>
              </a:rPr>
              <a:t>Wik</a:t>
            </a:r>
            <a:r>
              <a:rPr lang="en-GB" dirty="0" smtClean="0">
                <a:latin typeface="Times New Roman" pitchFamily="18" charset="0"/>
                <a:cs typeface="Times New Roman" pitchFamily="18" charset="0"/>
              </a:rPr>
              <a:t> People were claiming rights over two pastoral leases in Northern Queensland. </a:t>
            </a:r>
          </a:p>
          <a:p>
            <a:r>
              <a:rPr lang="en-GB" dirty="0" smtClean="0">
                <a:latin typeface="Times New Roman" pitchFamily="18" charset="0"/>
                <a:cs typeface="Times New Roman" pitchFamily="18" charset="0"/>
              </a:rPr>
              <a:t>The court held that native title rights could exist side-by-side with the rights of pastoralists on cattle and sheep stations. </a:t>
            </a:r>
          </a:p>
          <a:p>
            <a:r>
              <a:rPr lang="en-US" dirty="0" smtClean="0">
                <a:latin typeface="Times New Roman" pitchFamily="18" charset="0"/>
                <a:cs typeface="Times New Roman" pitchFamily="18" charset="0"/>
              </a:rPr>
              <a:t>The decision provoked a significant debate in Australian politics. It led to intense discussions on the validity of land holdings in Australia.</a:t>
            </a:r>
          </a:p>
          <a:p>
            <a:r>
              <a:rPr lang="en-GB" dirty="0" smtClean="0">
                <a:latin typeface="Times New Roman" pitchFamily="18" charset="0"/>
                <a:cs typeface="Times New Roman" pitchFamily="18" charset="0"/>
              </a:rPr>
              <a:t>The </a:t>
            </a:r>
            <a:r>
              <a:rPr lang="en-GB" dirty="0" err="1" smtClean="0">
                <a:latin typeface="Times New Roman" pitchFamily="18" charset="0"/>
                <a:cs typeface="Times New Roman" pitchFamily="18" charset="0"/>
              </a:rPr>
              <a:t>Wik</a:t>
            </a:r>
            <a:r>
              <a:rPr lang="en-GB" dirty="0" smtClean="0">
                <a:latin typeface="Times New Roman" pitchFamily="18" charset="0"/>
                <a:cs typeface="Times New Roman" pitchFamily="18" charset="0"/>
              </a:rPr>
              <a:t> decision was significant not only because it recognised native title rights on pastoral leases, but also because these leases covered a vast area, about 42% of the Australian land mass. The coexistence of native title provides the means whereby thousands of Aboriginal people may gain some rights to their traditional lands.</a:t>
            </a:r>
            <a:endParaRPr lang="zh-CN" altLang="en-US"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fontScale="90000"/>
          </a:bodyPr>
          <a:lstStyle/>
          <a:p>
            <a:r>
              <a:rPr lang="en-GB" sz="4000" dirty="0" smtClean="0">
                <a:latin typeface="Times New Roman" pitchFamily="18" charset="0"/>
                <a:cs typeface="Times New Roman" pitchFamily="18" charset="0"/>
              </a:rPr>
              <a:t>IV. Aboriginality Today</a:t>
            </a:r>
            <a:br>
              <a:rPr lang="en-GB" sz="4000" dirty="0" smtClean="0">
                <a:latin typeface="Times New Roman" pitchFamily="18" charset="0"/>
                <a:cs typeface="Times New Roman" pitchFamily="18" charset="0"/>
              </a:rPr>
            </a:br>
            <a:endParaRPr lang="zh-CN" altLang="en-US" sz="2200" dirty="0">
              <a:latin typeface="Times New Roman" pitchFamily="18" charset="0"/>
              <a:cs typeface="Times New Roman" pitchFamily="18" charset="0"/>
            </a:endParaRPr>
          </a:p>
        </p:txBody>
      </p:sp>
      <p:pic>
        <p:nvPicPr>
          <p:cNvPr id="4" name="Content Placeholder 3" descr="wik decision.jpg"/>
          <p:cNvPicPr>
            <a:picLocks noGrp="1" noChangeAspect="1"/>
          </p:cNvPicPr>
          <p:nvPr>
            <p:ph idx="1"/>
          </p:nvPr>
        </p:nvPicPr>
        <p:blipFill>
          <a:blip r:embed="rId2"/>
          <a:stretch>
            <a:fillRect/>
          </a:stretch>
        </p:blipFill>
        <p:spPr>
          <a:xfrm>
            <a:off x="1357291" y="2071678"/>
            <a:ext cx="6357982" cy="4429156"/>
          </a:xfrm>
        </p:spPr>
      </p:pic>
      <p:sp>
        <p:nvSpPr>
          <p:cNvPr id="5" name="Rectangle 4"/>
          <p:cNvSpPr/>
          <p:nvPr/>
        </p:nvSpPr>
        <p:spPr>
          <a:xfrm>
            <a:off x="1285852" y="1285860"/>
            <a:ext cx="6858048" cy="646331"/>
          </a:xfrm>
          <a:prstGeom prst="rect">
            <a:avLst/>
          </a:prstGeom>
        </p:spPr>
        <p:txBody>
          <a:bodyPr wrap="square">
            <a:spAutoFit/>
          </a:bodyPr>
          <a:lstStyle/>
          <a:p>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Wik</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Wik</a:t>
            </a:r>
            <a:r>
              <a:rPr lang="en-US" dirty="0" smtClean="0">
                <a:latin typeface="Times New Roman" pitchFamily="18" charset="0"/>
                <a:cs typeface="Times New Roman" pitchFamily="18" charset="0"/>
              </a:rPr>
              <a:t> Way people of </a:t>
            </a:r>
            <a:r>
              <a:rPr lang="en-US" dirty="0" err="1" smtClean="0">
                <a:latin typeface="Times New Roman" pitchFamily="18" charset="0"/>
                <a:cs typeface="Times New Roman" pitchFamily="18" charset="0"/>
              </a:rPr>
              <a:t>Aurukun</a:t>
            </a:r>
            <a:r>
              <a:rPr lang="en-US" dirty="0" smtClean="0">
                <a:latin typeface="Times New Roman" pitchFamily="18" charset="0"/>
                <a:cs typeface="Times New Roman" pitchFamily="18" charset="0"/>
              </a:rPr>
              <a:t> have signed an Indigenous Land Use Agreement.</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Quiz</a:t>
            </a:r>
            <a:endParaRPr lang="zh-CN" altLang="en-US" sz="4000" dirty="0">
              <a:latin typeface="Times New Roman" pitchFamily="18" charset="0"/>
              <a:cs typeface="Times New Roman" pitchFamily="18" charset="0"/>
            </a:endParaRPr>
          </a:p>
        </p:txBody>
      </p:sp>
      <p:sp>
        <p:nvSpPr>
          <p:cNvPr id="6" name="Content Placeholder 5"/>
          <p:cNvSpPr>
            <a:spLocks noGrp="1"/>
          </p:cNvSpPr>
          <p:nvPr>
            <p:ph idx="1"/>
          </p:nvPr>
        </p:nvSpPr>
        <p:spPr/>
        <p:txBody>
          <a:bodyPr/>
          <a:lstStyle/>
          <a:p>
            <a:pPr>
              <a:buNone/>
            </a:pPr>
            <a:r>
              <a:rPr lang="en-US" dirty="0" smtClean="0">
                <a:latin typeface="Times New Roman" pitchFamily="18" charset="0"/>
                <a:cs typeface="Times New Roman" pitchFamily="18" charset="0"/>
              </a:rPr>
              <a:t>   Give the English and a brief explanation for the following: </a:t>
            </a:r>
            <a:endParaRPr lang="zh-CN" altLang="en-US" dirty="0" smtClean="0">
              <a:latin typeface="Times New Roman" pitchFamily="18" charset="0"/>
              <a:cs typeface="Times New Roman" pitchFamily="18" charset="0"/>
            </a:endParaRPr>
          </a:p>
          <a:p>
            <a:pPr>
              <a:buNone/>
            </a:pPr>
            <a:r>
              <a:rPr lang="en-US" dirty="0" smtClean="0"/>
              <a:t>   1  </a:t>
            </a:r>
            <a:r>
              <a:rPr lang="zh-CN" altLang="en-US" sz="2800" dirty="0" smtClean="0"/>
              <a:t>淘金热</a:t>
            </a:r>
            <a:endParaRPr lang="en-US" altLang="zh-CN" sz="2800" dirty="0" smtClean="0"/>
          </a:p>
          <a:p>
            <a:pPr>
              <a:buNone/>
            </a:pPr>
            <a:r>
              <a:rPr lang="en-US" sz="2800" dirty="0" smtClean="0"/>
              <a:t>    2  </a:t>
            </a:r>
            <a:r>
              <a:rPr lang="zh-CN" altLang="en-US" sz="2800" dirty="0" smtClean="0"/>
              <a:t>多元文化</a:t>
            </a:r>
            <a:endParaRPr lang="en-US" sz="2800" dirty="0" smtClean="0"/>
          </a:p>
          <a:p>
            <a:pPr>
              <a:buNone/>
            </a:pPr>
            <a:r>
              <a:rPr lang="en-US" sz="2800" dirty="0" smtClean="0"/>
              <a:t>    3  </a:t>
            </a:r>
            <a:r>
              <a:rPr lang="zh-CN" altLang="en-US" sz="2800" dirty="0" smtClean="0"/>
              <a:t>厄亚斯巨石</a:t>
            </a:r>
            <a:endParaRPr lang="en-US" sz="2800" dirty="0" smtClean="0"/>
          </a:p>
          <a:p>
            <a:pPr>
              <a:buNone/>
            </a:pPr>
            <a:r>
              <a:rPr lang="zh-CN" altLang="en-US" sz="2800" dirty="0"/>
              <a:t> </a:t>
            </a:r>
            <a:r>
              <a:rPr lang="zh-CN" altLang="en-US" sz="2800" dirty="0" smtClean="0"/>
              <a:t>   </a:t>
            </a:r>
            <a:r>
              <a:rPr lang="en-US" altLang="zh-CN" sz="2800" dirty="0" smtClean="0"/>
              <a:t>4</a:t>
            </a:r>
            <a:r>
              <a:rPr lang="zh-CN" altLang="en-US" sz="2800" dirty="0" smtClean="0"/>
              <a:t> 双向身份</a:t>
            </a:r>
          </a:p>
          <a:p>
            <a:pPr>
              <a:buNone/>
            </a:pPr>
            <a:r>
              <a:rPr lang="en-US" sz="2800" dirty="0" smtClean="0"/>
              <a:t>    </a:t>
            </a:r>
            <a:r>
              <a:rPr lang="en-US" altLang="zh-CN" sz="2800" dirty="0" smtClean="0"/>
              <a:t>5</a:t>
            </a:r>
            <a:r>
              <a:rPr lang="zh-CN" altLang="en-US" sz="2800" dirty="0" smtClean="0"/>
              <a:t> 议会道歉</a:t>
            </a:r>
          </a:p>
          <a:p>
            <a:pPr>
              <a:buNone/>
            </a:pPr>
            <a:r>
              <a:rPr lang="en-US" sz="2800" dirty="0" smtClean="0"/>
              <a:t>    </a:t>
            </a:r>
            <a:endParaRPr lang="zh-CN" altLang="en-US" sz="2800" dirty="0" smtClean="0"/>
          </a:p>
          <a:p>
            <a:endParaRPr lang="zh-CN"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latin typeface="Times New Roman" pitchFamily="18" charset="0"/>
                <a:cs typeface="Times New Roman" pitchFamily="18" charset="0"/>
              </a:rPr>
              <a:t>IV. Aboriginality Today</a:t>
            </a:r>
            <a:endParaRPr lang="zh-CN" altLang="en-US" sz="4000" dirty="0"/>
          </a:p>
        </p:txBody>
      </p:sp>
      <p:sp>
        <p:nvSpPr>
          <p:cNvPr id="3" name="Content Placeholder 2"/>
          <p:cNvSpPr>
            <a:spLocks noGrp="1"/>
          </p:cNvSpPr>
          <p:nvPr>
            <p:ph sz="half" idx="1"/>
          </p:nvPr>
        </p:nvSpPr>
        <p:spPr/>
        <p:txBody>
          <a:bodyPr>
            <a:normAutofit/>
          </a:bodyPr>
          <a:lstStyle/>
          <a:p>
            <a:pPr>
              <a:buNone/>
            </a:pPr>
            <a:r>
              <a:rPr lang="en-GB" b="1" dirty="0" smtClean="0"/>
              <a:t>    </a:t>
            </a:r>
            <a:r>
              <a:rPr lang="en-GB" sz="2400" b="1" dirty="0" smtClean="0">
                <a:latin typeface="Times New Roman" pitchFamily="18" charset="0"/>
                <a:cs typeface="Times New Roman" pitchFamily="18" charset="0"/>
              </a:rPr>
              <a:t>Social Inequality Today</a:t>
            </a:r>
            <a:endParaRPr lang="zh-CN" altLang="en-US" sz="2400" b="1" dirty="0" smtClean="0">
              <a:latin typeface="Times New Roman" pitchFamily="18" charset="0"/>
              <a:cs typeface="Times New Roman" pitchFamily="18" charset="0"/>
            </a:endParaRPr>
          </a:p>
          <a:p>
            <a:r>
              <a:rPr lang="en-GB" sz="2400" dirty="0" smtClean="0">
                <a:latin typeface="Times New Roman" pitchFamily="18" charset="0"/>
                <a:cs typeface="Times New Roman" pitchFamily="18" charset="0"/>
              </a:rPr>
              <a:t>In measures of</a:t>
            </a:r>
            <a:r>
              <a:rPr lang="en-GB" sz="2400" b="1" dirty="0" smtClean="0">
                <a:latin typeface="Times New Roman" pitchFamily="18" charset="0"/>
                <a:cs typeface="Times New Roman" pitchFamily="18" charset="0"/>
              </a:rPr>
              <a:t> </a:t>
            </a:r>
            <a:r>
              <a:rPr lang="en-GB" sz="2400" dirty="0" smtClean="0">
                <a:latin typeface="Times New Roman" pitchFamily="18" charset="0"/>
                <a:cs typeface="Times New Roman" pitchFamily="18" charset="0"/>
              </a:rPr>
              <a:t>income, employment, housing, and health, Aboriginal people are the most disadvantaged people in Australia.</a:t>
            </a:r>
          </a:p>
          <a:p>
            <a:r>
              <a:rPr lang="en-GB" sz="2400" dirty="0" smtClean="0">
                <a:latin typeface="Times New Roman" pitchFamily="18" charset="0"/>
                <a:cs typeface="Times New Roman" pitchFamily="18" charset="0"/>
              </a:rPr>
              <a:t>The rates of policing and imprisonment in NSW are much higher for Kooris than for non-Koori people a today. </a:t>
            </a:r>
          </a:p>
        </p:txBody>
      </p:sp>
      <p:pic>
        <p:nvPicPr>
          <p:cNvPr id="5" name="Content Placeholder 4" descr="health_cover_2.jpg"/>
          <p:cNvPicPr>
            <a:picLocks noGrp="1" noChangeAspect="1"/>
          </p:cNvPicPr>
          <p:nvPr>
            <p:ph sz="half" idx="2"/>
          </p:nvPr>
        </p:nvPicPr>
        <p:blipFill>
          <a:blip r:embed="rId2"/>
          <a:stretch>
            <a:fillRect/>
          </a:stretch>
        </p:blipFill>
        <p:spPr>
          <a:xfrm>
            <a:off x="4576196" y="1509558"/>
            <a:ext cx="3639142" cy="5138468"/>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4000" dirty="0" smtClean="0">
                <a:latin typeface="Times New Roman" pitchFamily="18" charset="0"/>
                <a:cs typeface="Times New Roman" pitchFamily="18" charset="0"/>
              </a:rPr>
              <a:t>IV. Aboriginality Today</a:t>
            </a:r>
            <a:endParaRPr lang="zh-CN" altLang="en-US" sz="4000" dirty="0"/>
          </a:p>
        </p:txBody>
      </p:sp>
      <p:sp>
        <p:nvSpPr>
          <p:cNvPr id="6" name="Content Placeholder 5"/>
          <p:cNvSpPr>
            <a:spLocks noGrp="1"/>
          </p:cNvSpPr>
          <p:nvPr>
            <p:ph sz="half" idx="1"/>
          </p:nvPr>
        </p:nvSpPr>
        <p:spPr>
          <a:xfrm>
            <a:off x="457200" y="1643050"/>
            <a:ext cx="3686172" cy="4483113"/>
          </a:xfrm>
        </p:spPr>
        <p:txBody>
          <a:bodyPr>
            <a:normAutofit fontScale="92500" lnSpcReduction="20000"/>
          </a:bodyPr>
          <a:lstStyle/>
          <a:p>
            <a:pPr>
              <a:buNone/>
            </a:pPr>
            <a:r>
              <a:rPr lang="en-GB" b="1" dirty="0" smtClean="0">
                <a:latin typeface="Times New Roman" pitchFamily="18" charset="0"/>
                <a:cs typeface="Times New Roman" pitchFamily="18" charset="0"/>
              </a:rPr>
              <a:t>    Aboriginal Culture Today</a:t>
            </a:r>
          </a:p>
          <a:p>
            <a:pPr>
              <a:buNone/>
            </a:pPr>
            <a:r>
              <a:rPr lang="en-GB" dirty="0" smtClean="0">
                <a:latin typeface="Times New Roman" pitchFamily="18" charset="0"/>
                <a:cs typeface="Times New Roman" pitchFamily="18" charset="0"/>
              </a:rPr>
              <a:t>    Among the Aboriginal people, there is a great pride in belonging to a culture that has been part of the ‘country’ for 18,000 or more generations. The Aboriginal people are major contributors to Australian life and culture today. </a:t>
            </a:r>
            <a:endParaRPr lang="zh-CN" altLang="en-US" dirty="0">
              <a:latin typeface="Times New Roman" pitchFamily="18" charset="0"/>
              <a:cs typeface="Times New Roman" pitchFamily="18" charset="0"/>
            </a:endParaRPr>
          </a:p>
        </p:txBody>
      </p:sp>
      <p:pic>
        <p:nvPicPr>
          <p:cNvPr id="8" name="Content Placeholder 7" descr="culture.jpg"/>
          <p:cNvPicPr>
            <a:picLocks noGrp="1" noChangeAspect="1"/>
          </p:cNvPicPr>
          <p:nvPr>
            <p:ph sz="half" idx="2"/>
          </p:nvPr>
        </p:nvPicPr>
        <p:blipFill>
          <a:blip r:embed="rId2"/>
          <a:stretch>
            <a:fillRect/>
          </a:stretch>
        </p:blipFill>
        <p:spPr>
          <a:xfrm>
            <a:off x="4286248" y="2500306"/>
            <a:ext cx="4500594" cy="3000396"/>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4000" dirty="0" smtClean="0">
                <a:latin typeface="Times New Roman" pitchFamily="18" charset="0"/>
                <a:cs typeface="Times New Roman" pitchFamily="18" charset="0"/>
              </a:rPr>
              <a:t>IV. Aboriginality Today</a:t>
            </a:r>
            <a:endParaRPr lang="zh-CN" altLang="en-US" sz="4000" dirty="0"/>
          </a:p>
        </p:txBody>
      </p:sp>
      <p:sp>
        <p:nvSpPr>
          <p:cNvPr id="6" name="Content Placeholder 5"/>
          <p:cNvSpPr>
            <a:spLocks noGrp="1"/>
          </p:cNvSpPr>
          <p:nvPr>
            <p:ph sz="half" idx="1"/>
          </p:nvPr>
        </p:nvSpPr>
        <p:spPr>
          <a:xfrm>
            <a:off x="457200" y="1643050"/>
            <a:ext cx="3186106" cy="4483113"/>
          </a:xfrm>
        </p:spPr>
        <p:txBody>
          <a:bodyPr>
            <a:normAutofit/>
          </a:bodyPr>
          <a:lstStyle/>
          <a:p>
            <a:pPr>
              <a:buNone/>
            </a:pPr>
            <a:r>
              <a:rPr lang="en-GB" sz="2400" dirty="0" smtClean="0">
                <a:latin typeface="Times New Roman" pitchFamily="18" charset="0"/>
                <a:cs typeface="Times New Roman" pitchFamily="18" charset="0"/>
              </a:rPr>
              <a:t>    The ‘two-way identity’ of being both Australian and Aboriginal is reflected  </a:t>
            </a:r>
            <a:endParaRPr lang="zh-CN" altLang="en-US" sz="2400" dirty="0" smtClean="0">
              <a:latin typeface="Times New Roman" pitchFamily="18" charset="0"/>
              <a:cs typeface="Times New Roman" pitchFamily="18" charset="0"/>
            </a:endParaRPr>
          </a:p>
          <a:p>
            <a:pPr lvl="0"/>
            <a:r>
              <a:rPr lang="en-GB" sz="2400" dirty="0" smtClean="0">
                <a:latin typeface="Times New Roman" pitchFamily="18" charset="0"/>
                <a:cs typeface="Times New Roman" pitchFamily="18" charset="0"/>
              </a:rPr>
              <a:t>in music;</a:t>
            </a:r>
            <a:endParaRPr lang="zh-CN" altLang="en-US" sz="2400" dirty="0" smtClean="0">
              <a:latin typeface="Times New Roman" pitchFamily="18" charset="0"/>
              <a:cs typeface="Times New Roman" pitchFamily="18" charset="0"/>
            </a:endParaRPr>
          </a:p>
          <a:p>
            <a:pPr lvl="0"/>
            <a:r>
              <a:rPr lang="en-GB" sz="2400" dirty="0" smtClean="0">
                <a:latin typeface="Times New Roman" pitchFamily="18" charset="0"/>
                <a:cs typeface="Times New Roman" pitchFamily="18" charset="0"/>
              </a:rPr>
              <a:t>in writings; </a:t>
            </a:r>
            <a:endParaRPr lang="zh-CN" altLang="en-US" sz="2400" dirty="0" smtClean="0">
              <a:latin typeface="Times New Roman" pitchFamily="18" charset="0"/>
              <a:cs typeface="Times New Roman" pitchFamily="18" charset="0"/>
            </a:endParaRPr>
          </a:p>
          <a:p>
            <a:pPr lvl="0"/>
            <a:r>
              <a:rPr lang="en-GB" sz="2400" dirty="0" smtClean="0">
                <a:latin typeface="Times New Roman" pitchFamily="18" charset="0"/>
                <a:cs typeface="Times New Roman" pitchFamily="18" charset="0"/>
              </a:rPr>
              <a:t>in photography</a:t>
            </a:r>
            <a:endParaRPr lang="zh-CN" altLang="en-US" sz="2400" dirty="0" smtClean="0">
              <a:latin typeface="Times New Roman" pitchFamily="18" charset="0"/>
              <a:cs typeface="Times New Roman" pitchFamily="18" charset="0"/>
            </a:endParaRPr>
          </a:p>
          <a:p>
            <a:r>
              <a:rPr lang="en-GB" sz="2400" dirty="0" smtClean="0">
                <a:latin typeface="Times New Roman" pitchFamily="18" charset="0"/>
                <a:cs typeface="Times New Roman" pitchFamily="18" charset="0"/>
              </a:rPr>
              <a:t>In stage and film work </a:t>
            </a:r>
          </a:p>
          <a:p>
            <a:pPr>
              <a:buNone/>
            </a:pPr>
            <a:endParaRPr lang="zh-CN" altLang="en-US" sz="2200" dirty="0">
              <a:latin typeface="Times New Roman" pitchFamily="18" charset="0"/>
              <a:cs typeface="Times New Roman" pitchFamily="18" charset="0"/>
            </a:endParaRPr>
          </a:p>
        </p:txBody>
      </p:sp>
      <p:pic>
        <p:nvPicPr>
          <p:cNvPr id="8" name="Content Placeholder 7" descr="Kinship_photo-by-Greg-Barrett-960x530-copy.jpg"/>
          <p:cNvPicPr>
            <a:picLocks noGrp="1" noChangeAspect="1"/>
          </p:cNvPicPr>
          <p:nvPr>
            <p:ph sz="half" idx="2"/>
          </p:nvPr>
        </p:nvPicPr>
        <p:blipFill>
          <a:blip r:embed="rId2"/>
          <a:stretch>
            <a:fillRect/>
          </a:stretch>
        </p:blipFill>
        <p:spPr>
          <a:xfrm>
            <a:off x="3857620" y="2000240"/>
            <a:ext cx="5000660" cy="2928958"/>
          </a:xfrm>
        </p:spPr>
      </p:pic>
      <p:sp>
        <p:nvSpPr>
          <p:cNvPr id="9" name="Rectangle 8"/>
          <p:cNvSpPr/>
          <p:nvPr/>
        </p:nvSpPr>
        <p:spPr>
          <a:xfrm>
            <a:off x="3929058" y="5143512"/>
            <a:ext cx="4786346" cy="646331"/>
          </a:xfrm>
          <a:prstGeom prst="rect">
            <a:avLst/>
          </a:prstGeom>
        </p:spPr>
        <p:txBody>
          <a:bodyPr wrap="square">
            <a:spAutoFit/>
          </a:bodyPr>
          <a:lstStyle/>
          <a:p>
            <a:r>
              <a:rPr lang="en-GB" dirty="0" smtClean="0">
                <a:latin typeface="Times New Roman" pitchFamily="18" charset="0"/>
                <a:cs typeface="Times New Roman" pitchFamily="18" charset="0"/>
              </a:rPr>
              <a:t>A performance given by the </a:t>
            </a:r>
            <a:r>
              <a:rPr lang="en-GB" dirty="0" err="1" smtClean="0">
                <a:latin typeface="Times New Roman" pitchFamily="18" charset="0"/>
                <a:cs typeface="Times New Roman" pitchFamily="18" charset="0"/>
              </a:rPr>
              <a:t>Bangarra</a:t>
            </a:r>
            <a:r>
              <a:rPr lang="en-GB" dirty="0" smtClean="0">
                <a:latin typeface="Times New Roman" pitchFamily="18" charset="0"/>
                <a:cs typeface="Times New Roman" pitchFamily="18" charset="0"/>
              </a:rPr>
              <a:t> Dance Theatre</a:t>
            </a:r>
            <a:endParaRPr lang="zh-CN"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4000" dirty="0" smtClean="0">
                <a:latin typeface="Times New Roman" pitchFamily="18" charset="0"/>
                <a:cs typeface="Times New Roman" pitchFamily="18" charset="0"/>
              </a:rPr>
              <a:t>IV. Aboriginality Today</a:t>
            </a:r>
            <a:endParaRPr lang="zh-CN" altLang="en-US" sz="4000" dirty="0"/>
          </a:p>
        </p:txBody>
      </p:sp>
      <p:sp>
        <p:nvSpPr>
          <p:cNvPr id="6" name="Content Placeholder 5"/>
          <p:cNvSpPr>
            <a:spLocks noGrp="1"/>
          </p:cNvSpPr>
          <p:nvPr>
            <p:ph idx="1"/>
          </p:nvPr>
        </p:nvSpPr>
        <p:spPr/>
        <p:txBody>
          <a:bodyPr>
            <a:normAutofit fontScale="70000" lnSpcReduction="20000"/>
          </a:bodyPr>
          <a:lstStyle/>
          <a:p>
            <a:pPr>
              <a:buNone/>
            </a:pPr>
            <a:r>
              <a:rPr lang="en-GB" sz="3400" b="1" dirty="0" smtClean="0"/>
              <a:t>     </a:t>
            </a:r>
            <a:r>
              <a:rPr lang="en-GB" sz="3400" b="1" dirty="0" smtClean="0">
                <a:latin typeface="Times New Roman" pitchFamily="18" charset="0"/>
                <a:cs typeface="Times New Roman" pitchFamily="18" charset="0"/>
              </a:rPr>
              <a:t>Sorry </a:t>
            </a:r>
            <a:r>
              <a:rPr lang="en-GB" sz="3400" b="1" dirty="0" smtClean="0">
                <a:latin typeface="Times New Roman" pitchFamily="18" charset="0"/>
                <a:cs typeface="Times New Roman" pitchFamily="18" charset="0"/>
              </a:rPr>
              <a:t>Speech </a:t>
            </a:r>
            <a:endParaRPr lang="en-GB" sz="3400" b="1"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By 2007, a strong popular demand had developed that the government should apologise to the indigenous peoples for the injustices and pain of the past. </a:t>
            </a:r>
            <a:endParaRPr lang="en-GB"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In </a:t>
            </a:r>
            <a:r>
              <a:rPr lang="en-GB" dirty="0" smtClean="0">
                <a:latin typeface="Times New Roman" pitchFamily="18" charset="0"/>
                <a:cs typeface="Times New Roman" pitchFamily="18" charset="0"/>
              </a:rPr>
              <a:t>the 2007 election debates, the Labour Party made a strong commitment to do this. </a:t>
            </a:r>
            <a:r>
              <a:rPr lang="en-GB" dirty="0" smtClean="0">
                <a:latin typeface="Times New Roman" pitchFamily="18" charset="0"/>
                <a:cs typeface="Times New Roman" pitchFamily="18" charset="0"/>
              </a:rPr>
              <a:t>The </a:t>
            </a:r>
            <a:r>
              <a:rPr lang="en-GB" dirty="0" smtClean="0">
                <a:latin typeface="Times New Roman" pitchFamily="18" charset="0"/>
                <a:cs typeface="Times New Roman" pitchFamily="18" charset="0"/>
              </a:rPr>
              <a:t>first major political action of the new Labour government on February 3, 2008 was the Parliamentary Apology or “The Sorry Speech”.  </a:t>
            </a:r>
            <a:endParaRPr lang="en-GB"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“The Sorry Speech </a:t>
            </a:r>
            <a:r>
              <a:rPr lang="en-GB" dirty="0" smtClean="0">
                <a:latin typeface="Times New Roman" pitchFamily="18" charset="0"/>
                <a:cs typeface="Times New Roman" pitchFamily="18" charset="0"/>
              </a:rPr>
              <a:t>“ </a:t>
            </a:r>
            <a:r>
              <a:rPr lang="en-GB" dirty="0" smtClean="0">
                <a:latin typeface="Times New Roman" pitchFamily="18" charset="0"/>
                <a:cs typeface="Times New Roman" pitchFamily="18" charset="0"/>
              </a:rPr>
              <a:t>included an acknowledgement that the injustices of the past must never happen again. </a:t>
            </a:r>
            <a:endParaRPr lang="en-GB"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More </a:t>
            </a:r>
            <a:r>
              <a:rPr lang="en-GB" dirty="0" smtClean="0">
                <a:latin typeface="Times New Roman" pitchFamily="18" charset="0"/>
                <a:cs typeface="Times New Roman" pitchFamily="18" charset="0"/>
              </a:rPr>
              <a:t>specifically, the government promised to close the gap between the Indigenous and non-Indigenous Australians in life expectancy, educational achievement and economic opportunity.</a:t>
            </a:r>
            <a:endParaRPr lang="zh-CN" altLang="en-US" dirty="0" smtClean="0">
              <a:latin typeface="Times New Roman" pitchFamily="18" charset="0"/>
              <a:cs typeface="Times New Roman" pitchFamily="18" charset="0"/>
            </a:endParaRPr>
          </a:p>
          <a:p>
            <a:pPr>
              <a:buNone/>
            </a:pPr>
            <a:endParaRPr lang="zh-CN" altLang="en-US"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562" y="1285860"/>
            <a:ext cx="4157634" cy="4286280"/>
          </a:xfrm>
        </p:spPr>
        <p:txBody>
          <a:bodyPr/>
          <a:lstStyle/>
          <a:p>
            <a:endParaRPr lang="zh-CN" altLang="en-US" dirty="0"/>
          </a:p>
        </p:txBody>
      </p:sp>
      <p:sp>
        <p:nvSpPr>
          <p:cNvPr id="3" name="Content Placeholder 2"/>
          <p:cNvSpPr>
            <a:spLocks noGrp="1"/>
          </p:cNvSpPr>
          <p:nvPr>
            <p:ph idx="1"/>
          </p:nvPr>
        </p:nvSpPr>
        <p:spPr>
          <a:xfrm>
            <a:off x="457200" y="857232"/>
            <a:ext cx="4043362" cy="5268931"/>
          </a:xfrm>
        </p:spPr>
        <p:txBody>
          <a:bodyPr>
            <a:normAutofit lnSpcReduction="10000"/>
          </a:bodyPr>
          <a:lstStyle/>
          <a:p>
            <a:pPr>
              <a:buNone/>
            </a:pPr>
            <a:r>
              <a:rPr lang="en-GB" sz="2600" b="1" dirty="0" smtClean="0"/>
              <a:t>    </a:t>
            </a:r>
            <a:r>
              <a:rPr lang="en-GB" sz="2600" b="1" dirty="0" smtClean="0">
                <a:latin typeface="Times New Roman" pitchFamily="18" charset="0"/>
                <a:cs typeface="Times New Roman" pitchFamily="18" charset="0"/>
              </a:rPr>
              <a:t>Conclusion</a:t>
            </a:r>
            <a:endParaRPr lang="zh-CN" altLang="en-US" sz="2600" b="1" dirty="0" smtClean="0">
              <a:latin typeface="Times New Roman" pitchFamily="18" charset="0"/>
              <a:cs typeface="Times New Roman" pitchFamily="18" charset="0"/>
            </a:endParaRPr>
          </a:p>
          <a:p>
            <a:r>
              <a:rPr lang="en-GB" sz="2200" dirty="0" smtClean="0">
                <a:latin typeface="Times New Roman" pitchFamily="18" charset="0"/>
                <a:cs typeface="Times New Roman" pitchFamily="18" charset="0"/>
              </a:rPr>
              <a:t>Social inequalities based around ethnic differences are still a feature of Australian society. </a:t>
            </a:r>
            <a:endParaRPr lang="en-GB" sz="2200" dirty="0" smtClean="0">
              <a:latin typeface="Times New Roman" pitchFamily="18" charset="0"/>
              <a:cs typeface="Times New Roman" pitchFamily="18" charset="0"/>
            </a:endParaRPr>
          </a:p>
          <a:p>
            <a:r>
              <a:rPr lang="en-GB" sz="2200" dirty="0" smtClean="0">
                <a:latin typeface="Times New Roman" pitchFamily="18" charset="0"/>
                <a:cs typeface="Times New Roman" pitchFamily="18" charset="0"/>
              </a:rPr>
              <a:t>However</a:t>
            </a:r>
            <a:r>
              <a:rPr lang="en-GB" sz="2200" dirty="0" smtClean="0">
                <a:latin typeface="Times New Roman" pitchFamily="18" charset="0"/>
                <a:cs typeface="Times New Roman" pitchFamily="18" charset="0"/>
              </a:rPr>
              <a:t>, </a:t>
            </a:r>
            <a:r>
              <a:rPr lang="en-GB" sz="2200" dirty="0" smtClean="0">
                <a:latin typeface="Times New Roman" pitchFamily="18" charset="0"/>
                <a:cs typeface="Times New Roman" pitchFamily="18" charset="0"/>
              </a:rPr>
              <a:t>both </a:t>
            </a:r>
            <a:r>
              <a:rPr lang="en-GB" sz="2200" dirty="0" smtClean="0">
                <a:latin typeface="Times New Roman" pitchFamily="18" charset="0"/>
                <a:cs typeface="Times New Roman" pitchFamily="18" charset="0"/>
              </a:rPr>
              <a:t>of the major parties have enacted legislation to support multiculturalism and to legislate </a:t>
            </a:r>
            <a:r>
              <a:rPr lang="en-GB" sz="2200" dirty="0" smtClean="0">
                <a:latin typeface="Times New Roman" pitchFamily="18" charset="0"/>
                <a:cs typeface="Times New Roman" pitchFamily="18" charset="0"/>
              </a:rPr>
              <a:t>against. </a:t>
            </a:r>
            <a:endParaRPr lang="zh-CN" altLang="en-US" sz="2200" dirty="0" smtClean="0">
              <a:latin typeface="Times New Roman" pitchFamily="18" charset="0"/>
              <a:cs typeface="Times New Roman" pitchFamily="18" charset="0"/>
            </a:endParaRPr>
          </a:p>
          <a:p>
            <a:r>
              <a:rPr lang="en-GB" sz="2200" dirty="0" smtClean="0">
                <a:latin typeface="Times New Roman" pitchFamily="18" charset="0"/>
                <a:cs typeface="Times New Roman" pitchFamily="18" charset="0"/>
              </a:rPr>
              <a:t>The extensive documentation of the wrongs done to non-British migrants and to the Peoples of the Dreaming and their descendants is now a recognised part of the history of Australia. </a:t>
            </a:r>
            <a:endParaRPr lang="en-GB" sz="2200" dirty="0" smtClean="0">
              <a:latin typeface="Times New Roman" pitchFamily="18" charset="0"/>
              <a:cs typeface="Times New Roman" pitchFamily="18" charset="0"/>
            </a:endParaRPr>
          </a:p>
        </p:txBody>
      </p:sp>
      <p:pic>
        <p:nvPicPr>
          <p:cNvPr id="1026" name="Picture 2" descr="E:\《入门》课件\australia-cov.jpg"/>
          <p:cNvPicPr>
            <a:picLocks noChangeAspect="1" noChangeArrowheads="1"/>
          </p:cNvPicPr>
          <p:nvPr/>
        </p:nvPicPr>
        <p:blipFill>
          <a:blip r:embed="rId2"/>
          <a:srcRect/>
          <a:stretch>
            <a:fillRect/>
          </a:stretch>
        </p:blipFill>
        <p:spPr bwMode="auto">
          <a:xfrm>
            <a:off x="4500562" y="1285860"/>
            <a:ext cx="4429156" cy="4329128"/>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Questions for Discussion</a:t>
            </a:r>
            <a:endParaRPr lang="zh-CN" altLang="en-U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lvl="0">
              <a:buNone/>
            </a:pPr>
            <a:r>
              <a:rPr lang="en-US" dirty="0" smtClean="0">
                <a:latin typeface="Times New Roman" pitchFamily="18" charset="0"/>
                <a:cs typeface="Times New Roman" pitchFamily="18" charset="0"/>
              </a:rPr>
              <a:t>A. </a:t>
            </a:r>
            <a:r>
              <a:rPr lang="en-US" sz="3000" dirty="0" smtClean="0">
                <a:latin typeface="Times New Roman" pitchFamily="18" charset="0"/>
                <a:cs typeface="Times New Roman" pitchFamily="18" charset="0"/>
              </a:rPr>
              <a:t>Why </a:t>
            </a:r>
            <a:r>
              <a:rPr lang="en-US" sz="3000" dirty="0" smtClean="0">
                <a:latin typeface="Times New Roman" pitchFamily="18" charset="0"/>
                <a:cs typeface="Times New Roman" pitchFamily="18" charset="0"/>
              </a:rPr>
              <a:t>do you think there was strong racism against Chinese and Pacific Islanders in Australia in the late 19</a:t>
            </a:r>
            <a:r>
              <a:rPr lang="en-US" sz="3000" baseline="30000" dirty="0" smtClean="0">
                <a:latin typeface="Times New Roman" pitchFamily="18" charset="0"/>
                <a:cs typeface="Times New Roman" pitchFamily="18" charset="0"/>
              </a:rPr>
              <a:t>th</a:t>
            </a:r>
            <a:r>
              <a:rPr lang="en-US" sz="3000" dirty="0" smtClean="0">
                <a:latin typeface="Times New Roman" pitchFamily="18" charset="0"/>
                <a:cs typeface="Times New Roman" pitchFamily="18" charset="0"/>
              </a:rPr>
              <a:t> Century?</a:t>
            </a:r>
            <a:endParaRPr lang="zh-CN" altLang="en-US" sz="3000" dirty="0" smtClean="0">
              <a:latin typeface="Times New Roman" pitchFamily="18" charset="0"/>
              <a:cs typeface="Times New Roman" pitchFamily="18" charset="0"/>
            </a:endParaRPr>
          </a:p>
          <a:p>
            <a:pPr lvl="0">
              <a:buNone/>
            </a:pPr>
            <a:r>
              <a:rPr lang="en-GB" sz="3000" dirty="0" smtClean="0">
                <a:latin typeface="Times New Roman" pitchFamily="18" charset="0"/>
                <a:cs typeface="Times New Roman" pitchFamily="18" charset="0"/>
              </a:rPr>
              <a:t>B. Do </a:t>
            </a:r>
            <a:r>
              <a:rPr lang="en-GB" sz="3000" dirty="0" smtClean="0">
                <a:latin typeface="Times New Roman" pitchFamily="18" charset="0"/>
                <a:cs typeface="Times New Roman" pitchFamily="18" charset="0"/>
              </a:rPr>
              <a:t>you think Multiculturalism enables migrants from other countries to have equality? Why?</a:t>
            </a:r>
            <a:endParaRPr lang="zh-CN" altLang="en-US" sz="3000" dirty="0" smtClean="0">
              <a:latin typeface="Times New Roman" pitchFamily="18" charset="0"/>
              <a:cs typeface="Times New Roman" pitchFamily="18" charset="0"/>
            </a:endParaRPr>
          </a:p>
          <a:p>
            <a:pPr lvl="0">
              <a:buNone/>
            </a:pPr>
            <a:r>
              <a:rPr lang="en-GB" sz="3000" dirty="0" smtClean="0">
                <a:latin typeface="Times New Roman" pitchFamily="18" charset="0"/>
                <a:cs typeface="Times New Roman" pitchFamily="18" charset="0"/>
              </a:rPr>
              <a:t>C. Do </a:t>
            </a:r>
            <a:r>
              <a:rPr lang="en-GB" sz="3000" dirty="0" smtClean="0">
                <a:latin typeface="Times New Roman" pitchFamily="18" charset="0"/>
                <a:cs typeface="Times New Roman" pitchFamily="18" charset="0"/>
              </a:rPr>
              <a:t>you think the Aboriginal people have achieved equality after </a:t>
            </a:r>
            <a:r>
              <a:rPr lang="en-GB" sz="3000" dirty="0" err="1" smtClean="0">
                <a:latin typeface="Times New Roman" pitchFamily="18" charset="0"/>
                <a:cs typeface="Times New Roman" pitchFamily="18" charset="0"/>
              </a:rPr>
              <a:t>Mabo</a:t>
            </a:r>
            <a:r>
              <a:rPr lang="en-GB" sz="3000" dirty="0" smtClean="0">
                <a:latin typeface="Times New Roman" pitchFamily="18" charset="0"/>
                <a:cs typeface="Times New Roman" pitchFamily="18" charset="0"/>
              </a:rPr>
              <a:t> and </a:t>
            </a:r>
            <a:r>
              <a:rPr lang="en-GB" sz="3000" dirty="0" err="1" smtClean="0">
                <a:latin typeface="Times New Roman" pitchFamily="18" charset="0"/>
                <a:cs typeface="Times New Roman" pitchFamily="18" charset="0"/>
              </a:rPr>
              <a:t>Wik</a:t>
            </a:r>
            <a:r>
              <a:rPr lang="en-GB" sz="3000" dirty="0" smtClean="0">
                <a:latin typeface="Times New Roman" pitchFamily="18" charset="0"/>
                <a:cs typeface="Times New Roman" pitchFamily="18" charset="0"/>
              </a:rPr>
              <a:t> decisions? Why?</a:t>
            </a:r>
            <a:endParaRPr lang="zh-CN" altLang="en-US" sz="3000" dirty="0" smtClean="0">
              <a:latin typeface="Times New Roman" pitchFamily="18" charset="0"/>
              <a:cs typeface="Times New Roman" pitchFamily="18" charset="0"/>
            </a:endParaRPr>
          </a:p>
          <a:p>
            <a:pPr lvl="0">
              <a:buNone/>
            </a:pPr>
            <a:r>
              <a:rPr lang="en-GB" sz="3000" dirty="0" smtClean="0">
                <a:latin typeface="Times New Roman" pitchFamily="18" charset="0"/>
                <a:cs typeface="Times New Roman" pitchFamily="18" charset="0"/>
              </a:rPr>
              <a:t>D. Why </a:t>
            </a:r>
            <a:r>
              <a:rPr lang="en-GB" sz="3000" dirty="0" smtClean="0">
                <a:latin typeface="Times New Roman" pitchFamily="18" charset="0"/>
                <a:cs typeface="Times New Roman" pitchFamily="18" charset="0"/>
              </a:rPr>
              <a:t>do you think there are different interpretations of history? </a:t>
            </a:r>
            <a:endParaRPr lang="zh-CN" altLang="en-US" sz="3000"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39982"/>
          </a:xfrm>
        </p:spPr>
        <p:txBody>
          <a:bodyPr/>
          <a:lstStyle/>
          <a:p>
            <a:r>
              <a:rPr lang="en-US" altLang="zh-CN" dirty="0" smtClean="0">
                <a:latin typeface="Batang" pitchFamily="18" charset="-127"/>
                <a:ea typeface="Batang" pitchFamily="18" charset="-127"/>
              </a:rPr>
              <a:t>The End</a:t>
            </a:r>
            <a:endParaRPr lang="zh-CN" altLang="en-US" dirty="0">
              <a:latin typeface="Batang" pitchFamily="18" charset="-127"/>
              <a:ea typeface="Batang" pitchFamily="18" charset="-127"/>
            </a:endParaRPr>
          </a:p>
        </p:txBody>
      </p:sp>
      <p:sp>
        <p:nvSpPr>
          <p:cNvPr id="3" name="Content Placeholder 2"/>
          <p:cNvSpPr>
            <a:spLocks noGrp="1"/>
          </p:cNvSpPr>
          <p:nvPr>
            <p:ph idx="1"/>
          </p:nvPr>
        </p:nvSpPr>
        <p:spPr>
          <a:xfrm>
            <a:off x="457200" y="2928934"/>
            <a:ext cx="8229600" cy="3197229"/>
          </a:xfrm>
        </p:spPr>
        <p:txBody>
          <a:bodyPr/>
          <a:lstStyle/>
          <a:p>
            <a:pPr algn="ctr">
              <a:buNone/>
            </a:pPr>
            <a:r>
              <a:rPr lang="zh-CN" altLang="en-US" b="1" dirty="0" smtClean="0">
                <a:latin typeface="+mj-ea"/>
                <a:ea typeface="+mj-ea"/>
              </a:rPr>
              <a:t>高等教育出版社</a:t>
            </a:r>
            <a:endParaRPr lang="en-US" altLang="zh-CN" b="1" dirty="0" smtClean="0">
              <a:latin typeface="+mj-ea"/>
              <a:ea typeface="+mj-ea"/>
            </a:endParaRPr>
          </a:p>
          <a:p>
            <a:pPr>
              <a:buNone/>
            </a:pPr>
            <a:endParaRPr lang="en-US" altLang="zh-CN" dirty="0" smtClean="0"/>
          </a:p>
          <a:p>
            <a:pPr algn="ctr">
              <a:buNone/>
            </a:pPr>
            <a:r>
              <a:rPr lang="en-US" altLang="zh-CN" dirty="0" smtClean="0">
                <a:latin typeface="+mj-ea"/>
                <a:ea typeface="+mj-ea"/>
              </a:rPr>
              <a:t>2015</a:t>
            </a:r>
          </a:p>
          <a:p>
            <a:pPr>
              <a:buNone/>
            </a:pP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Focal Points</a:t>
            </a:r>
            <a:endParaRPr lang="zh-CN" altLang="en-US" sz="4000" dirty="0"/>
          </a:p>
        </p:txBody>
      </p:sp>
      <p:sp>
        <p:nvSpPr>
          <p:cNvPr id="3" name="Content Placeholder 2"/>
          <p:cNvSpPr>
            <a:spLocks noGrp="1"/>
          </p:cNvSpPr>
          <p:nvPr>
            <p:ph idx="1"/>
          </p:nvPr>
        </p:nvSpPr>
        <p:spPr/>
        <p:txBody>
          <a:bodyPr>
            <a:normAutofit/>
          </a:bodyPr>
          <a:lstStyle/>
          <a:p>
            <a:r>
              <a:rPr lang="en-GB" sz="2400" dirty="0">
                <a:latin typeface="Times New Roman" pitchFamily="18" charset="0"/>
                <a:cs typeface="Times New Roman" pitchFamily="18" charset="0"/>
              </a:rPr>
              <a:t>ethnicity and immigration</a:t>
            </a:r>
            <a:endParaRPr lang="zh-CN" altLang="en-US" sz="2400" dirty="0">
              <a:latin typeface="Times New Roman" pitchFamily="18" charset="0"/>
              <a:cs typeface="Times New Roman" pitchFamily="18" charset="0"/>
            </a:endParaRPr>
          </a:p>
          <a:p>
            <a:r>
              <a:rPr lang="en-GB" sz="2400" dirty="0">
                <a:latin typeface="Times New Roman" pitchFamily="18" charset="0"/>
                <a:cs typeface="Times New Roman" pitchFamily="18" charset="0"/>
              </a:rPr>
              <a:t>White Australia Policy</a:t>
            </a:r>
            <a:endParaRPr lang="zh-CN" altLang="en-US" sz="2400" dirty="0">
              <a:latin typeface="Times New Roman" pitchFamily="18" charset="0"/>
              <a:cs typeface="Times New Roman" pitchFamily="18" charset="0"/>
            </a:endParaRPr>
          </a:p>
          <a:p>
            <a:r>
              <a:rPr lang="en-GB" sz="2400" dirty="0">
                <a:latin typeface="Times New Roman" pitchFamily="18" charset="0"/>
                <a:cs typeface="Times New Roman" pitchFamily="18" charset="0"/>
              </a:rPr>
              <a:t>Multiculturalism</a:t>
            </a:r>
            <a:endParaRPr lang="zh-CN" altLang="en-US" sz="2400" dirty="0">
              <a:latin typeface="Times New Roman" pitchFamily="18" charset="0"/>
              <a:cs typeface="Times New Roman" pitchFamily="18" charset="0"/>
            </a:endParaRPr>
          </a:p>
          <a:p>
            <a:r>
              <a:rPr lang="en-GB" sz="2400" dirty="0">
                <a:latin typeface="Times New Roman" pitchFamily="18" charset="0"/>
                <a:cs typeface="Times New Roman" pitchFamily="18" charset="0"/>
              </a:rPr>
              <a:t>Pauline Hanson and the One Nation Party</a:t>
            </a:r>
            <a:endParaRPr lang="zh-CN" altLang="en-US" sz="2400" dirty="0">
              <a:latin typeface="Times New Roman" pitchFamily="18" charset="0"/>
              <a:cs typeface="Times New Roman" pitchFamily="18" charset="0"/>
            </a:endParaRPr>
          </a:p>
          <a:p>
            <a:r>
              <a:rPr lang="en-GB" sz="2400" dirty="0">
                <a:latin typeface="Times New Roman" pitchFamily="18" charset="0"/>
                <a:cs typeface="Times New Roman" pitchFamily="18" charset="0"/>
              </a:rPr>
              <a:t>migration to Australia today</a:t>
            </a:r>
            <a:endParaRPr lang="zh-CN" altLang="en-US" sz="2400" dirty="0">
              <a:latin typeface="Times New Roman" pitchFamily="18" charset="0"/>
              <a:cs typeface="Times New Roman" pitchFamily="18" charset="0"/>
            </a:endParaRPr>
          </a:p>
          <a:p>
            <a:r>
              <a:rPr lang="en-GB" sz="2400" dirty="0">
                <a:latin typeface="Times New Roman" pitchFamily="18" charset="0"/>
                <a:cs typeface="Times New Roman" pitchFamily="18" charset="0"/>
              </a:rPr>
              <a:t>four stages of the settler-Aboriginal relations</a:t>
            </a:r>
            <a:endParaRPr lang="zh-CN" altLang="en-US" sz="2400" dirty="0">
              <a:latin typeface="Times New Roman" pitchFamily="18" charset="0"/>
              <a:cs typeface="Times New Roman" pitchFamily="18" charset="0"/>
            </a:endParaRPr>
          </a:p>
          <a:p>
            <a:r>
              <a:rPr lang="en-GB" sz="2400" dirty="0">
                <a:latin typeface="Times New Roman" pitchFamily="18" charset="0"/>
                <a:cs typeface="Times New Roman" pitchFamily="18" charset="0"/>
              </a:rPr>
              <a:t>the struggle for Land Rights for the Indigenous people</a:t>
            </a:r>
            <a:endParaRPr lang="zh-CN" altLang="en-US" sz="2400" dirty="0">
              <a:latin typeface="Times New Roman" pitchFamily="18" charset="0"/>
              <a:cs typeface="Times New Roman" pitchFamily="18" charset="0"/>
            </a:endParaRPr>
          </a:p>
          <a:p>
            <a:r>
              <a:rPr lang="en-GB" sz="2400" dirty="0">
                <a:latin typeface="Times New Roman" pitchFamily="18" charset="0"/>
                <a:cs typeface="Times New Roman" pitchFamily="18" charset="0"/>
              </a:rPr>
              <a:t>the </a:t>
            </a:r>
            <a:r>
              <a:rPr lang="en-GB" sz="2400" dirty="0" err="1">
                <a:latin typeface="Times New Roman" pitchFamily="18" charset="0"/>
                <a:cs typeface="Times New Roman" pitchFamily="18" charset="0"/>
              </a:rPr>
              <a:t>Mabo</a:t>
            </a:r>
            <a:r>
              <a:rPr lang="en-GB" sz="2400" dirty="0">
                <a:latin typeface="Times New Roman" pitchFamily="18" charset="0"/>
                <a:cs typeface="Times New Roman" pitchFamily="18" charset="0"/>
              </a:rPr>
              <a:t> decision</a:t>
            </a:r>
            <a:endParaRPr lang="zh-CN" altLang="en-US" sz="2400" dirty="0">
              <a:latin typeface="Times New Roman" pitchFamily="18" charset="0"/>
              <a:cs typeface="Times New Roman" pitchFamily="18" charset="0"/>
            </a:endParaRPr>
          </a:p>
          <a:p>
            <a:r>
              <a:rPr lang="en-GB" sz="2400" dirty="0">
                <a:latin typeface="Times New Roman" pitchFamily="18" charset="0"/>
                <a:cs typeface="Times New Roman" pitchFamily="18" charset="0"/>
              </a:rPr>
              <a:t>the </a:t>
            </a:r>
            <a:r>
              <a:rPr lang="en-GB" sz="2400" dirty="0" err="1">
                <a:latin typeface="Times New Roman" pitchFamily="18" charset="0"/>
                <a:cs typeface="Times New Roman" pitchFamily="18" charset="0"/>
              </a:rPr>
              <a:t>Wik</a:t>
            </a:r>
            <a:r>
              <a:rPr lang="en-GB" sz="2400" dirty="0">
                <a:latin typeface="Times New Roman" pitchFamily="18" charset="0"/>
                <a:cs typeface="Times New Roman" pitchFamily="18" charset="0"/>
              </a:rPr>
              <a:t> decision</a:t>
            </a:r>
            <a:endParaRPr lang="zh-CN" altLang="en-US" sz="2400" dirty="0">
              <a:latin typeface="Times New Roman" pitchFamily="18" charset="0"/>
              <a:cs typeface="Times New Roman" pitchFamily="18" charset="0"/>
            </a:endParaRPr>
          </a:p>
          <a:p>
            <a:r>
              <a:rPr lang="en-GB" sz="2400" dirty="0">
                <a:latin typeface="Times New Roman" pitchFamily="18" charset="0"/>
                <a:cs typeface="Times New Roman" pitchFamily="18" charset="0"/>
              </a:rPr>
              <a:t>the History Wars</a:t>
            </a:r>
            <a:endParaRPr lang="zh-CN" altLang="en-US" sz="24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latin typeface="Times New Roman" pitchFamily="18" charset="0"/>
                <a:cs typeface="Times New Roman" pitchFamily="18" charset="0"/>
              </a:rPr>
              <a:t>This Unit Is Divided into Five Sections</a:t>
            </a:r>
            <a:endParaRPr lang="zh-CN" altLang="en-US" dirty="0"/>
          </a:p>
        </p:txBody>
      </p:sp>
      <p:sp>
        <p:nvSpPr>
          <p:cNvPr id="3" name="Content Placeholder 2"/>
          <p:cNvSpPr>
            <a:spLocks noGrp="1"/>
          </p:cNvSpPr>
          <p:nvPr>
            <p:ph idx="1"/>
          </p:nvPr>
        </p:nvSpPr>
        <p:spPr>
          <a:xfrm>
            <a:off x="714348" y="1785927"/>
            <a:ext cx="7715304" cy="4000528"/>
          </a:xfrm>
        </p:spPr>
        <p:txBody>
          <a:bodyPr>
            <a:normAutofit fontScale="70000" lnSpcReduction="20000"/>
          </a:bodyPr>
          <a:lstStyle/>
          <a:p>
            <a:pPr marL="571500" indent="-571500">
              <a:buNone/>
            </a:pPr>
            <a:r>
              <a:rPr lang="en-GB" sz="4600" dirty="0" smtClean="0">
                <a:latin typeface="Times New Roman" pitchFamily="18" charset="0"/>
                <a:cs typeface="Times New Roman" pitchFamily="18" charset="0"/>
              </a:rPr>
              <a:t>I. Ethnicity </a:t>
            </a:r>
            <a:r>
              <a:rPr lang="en-GB" sz="4600" dirty="0">
                <a:latin typeface="Times New Roman" pitchFamily="18" charset="0"/>
                <a:cs typeface="Times New Roman" pitchFamily="18" charset="0"/>
              </a:rPr>
              <a:t>and </a:t>
            </a:r>
            <a:r>
              <a:rPr lang="en-GB" sz="4600" dirty="0" smtClean="0">
                <a:latin typeface="Times New Roman" pitchFamily="18" charset="0"/>
                <a:cs typeface="Times New Roman" pitchFamily="18" charset="0"/>
              </a:rPr>
              <a:t>Inequality</a:t>
            </a:r>
          </a:p>
          <a:p>
            <a:pPr>
              <a:buNone/>
            </a:pPr>
            <a:r>
              <a:rPr lang="en-GB" sz="4600" dirty="0" smtClean="0">
                <a:latin typeface="Times New Roman" pitchFamily="18" charset="0"/>
                <a:cs typeface="Times New Roman" pitchFamily="18" charset="0"/>
              </a:rPr>
              <a:t>II. From </a:t>
            </a:r>
            <a:r>
              <a:rPr lang="en-GB" sz="4600" dirty="0">
                <a:latin typeface="Times New Roman" pitchFamily="18" charset="0"/>
                <a:cs typeface="Times New Roman" pitchFamily="18" charset="0"/>
              </a:rPr>
              <a:t>White Australia to </a:t>
            </a:r>
            <a:r>
              <a:rPr lang="en-GB" sz="4600" dirty="0" smtClean="0">
                <a:latin typeface="Times New Roman" pitchFamily="18" charset="0"/>
                <a:cs typeface="Times New Roman" pitchFamily="18" charset="0"/>
              </a:rPr>
              <a:t>Multiculturalism</a:t>
            </a:r>
          </a:p>
          <a:p>
            <a:pPr>
              <a:buNone/>
            </a:pPr>
            <a:r>
              <a:rPr lang="en-GB" altLang="zh-CN" sz="4600" dirty="0" smtClean="0">
                <a:latin typeface="Times New Roman" pitchFamily="18" charset="0"/>
                <a:cs typeface="Times New Roman" pitchFamily="18" charset="0"/>
              </a:rPr>
              <a:t>III. </a:t>
            </a:r>
            <a:r>
              <a:rPr lang="en-GB" sz="4600" dirty="0">
                <a:latin typeface="Times New Roman" pitchFamily="18" charset="0"/>
                <a:cs typeface="Times New Roman" pitchFamily="18" charset="0"/>
              </a:rPr>
              <a:t>Migration Today</a:t>
            </a:r>
            <a:endParaRPr lang="zh-CN" altLang="en-US" sz="4600" dirty="0">
              <a:latin typeface="Times New Roman" pitchFamily="18" charset="0"/>
              <a:cs typeface="Times New Roman" pitchFamily="18" charset="0"/>
            </a:endParaRPr>
          </a:p>
          <a:p>
            <a:pPr>
              <a:buNone/>
            </a:pPr>
            <a:r>
              <a:rPr lang="en-US" altLang="zh-CN" sz="4600" dirty="0" smtClean="0">
                <a:latin typeface="Times New Roman" pitchFamily="18" charset="0"/>
                <a:cs typeface="Times New Roman" pitchFamily="18" charset="0"/>
              </a:rPr>
              <a:t>IV.</a:t>
            </a:r>
            <a:r>
              <a:rPr lang="en-AU" sz="4600" dirty="0">
                <a:latin typeface="Times New Roman" pitchFamily="18" charset="0"/>
                <a:cs typeface="Times New Roman" pitchFamily="18" charset="0"/>
              </a:rPr>
              <a:t> Aboriginality </a:t>
            </a:r>
            <a:r>
              <a:rPr lang="en-AU" sz="4600" dirty="0" smtClean="0">
                <a:latin typeface="Times New Roman" pitchFamily="18" charset="0"/>
                <a:cs typeface="Times New Roman" pitchFamily="18" charset="0"/>
              </a:rPr>
              <a:t>Today</a:t>
            </a:r>
          </a:p>
          <a:p>
            <a:pPr>
              <a:buNone/>
            </a:pPr>
            <a:endParaRPr lang="zh-CN" altLang="en-US" b="1" dirty="0">
              <a:latin typeface="Times New Roman" pitchFamily="18" charset="0"/>
              <a:cs typeface="Times New Roman" pitchFamily="18" charset="0"/>
            </a:endParaRPr>
          </a:p>
          <a:p>
            <a:pPr>
              <a:buNone/>
            </a:pPr>
            <a:r>
              <a:rPr lang="en-AU" dirty="0">
                <a:latin typeface="Times New Roman" pitchFamily="18" charset="0"/>
                <a:cs typeface="Times New Roman" pitchFamily="18" charset="0"/>
              </a:rPr>
              <a:t> </a:t>
            </a:r>
            <a:endParaRPr lang="zh-CN" altLang="en-US" dirty="0">
              <a:latin typeface="Times New Roman" pitchFamily="18" charset="0"/>
              <a:cs typeface="Times New Roman" pitchFamily="18" charset="0"/>
            </a:endParaRPr>
          </a:p>
          <a:p>
            <a:pPr>
              <a:buNone/>
            </a:pPr>
            <a:endParaRPr lang="zh-CN" altLang="en-US" b="1" dirty="0"/>
          </a:p>
          <a:p>
            <a:pPr>
              <a:buNone/>
            </a:pPr>
            <a:r>
              <a:rPr lang="en-GB" dirty="0"/>
              <a:t> </a:t>
            </a:r>
            <a:endParaRPr lang="zh-CN" altLang="en-US" dirty="0"/>
          </a:p>
          <a:p>
            <a:pPr marL="571500" indent="-571500">
              <a:buAutoNum type="romanUcPeriod"/>
            </a:pPr>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latin typeface="Times New Roman" pitchFamily="18" charset="0"/>
                <a:cs typeface="Times New Roman" pitchFamily="18" charset="0"/>
              </a:rPr>
              <a:t>I. Ethnicity and Inequality</a:t>
            </a:r>
            <a:endParaRPr lang="zh-CN" altLang="en-US" sz="4000" dirty="0"/>
          </a:p>
        </p:txBody>
      </p:sp>
      <p:sp>
        <p:nvSpPr>
          <p:cNvPr id="3" name="Content Placeholder 2"/>
          <p:cNvSpPr>
            <a:spLocks noGrp="1"/>
          </p:cNvSpPr>
          <p:nvPr>
            <p:ph idx="1"/>
          </p:nvPr>
        </p:nvSpPr>
        <p:spPr/>
        <p:txBody>
          <a:bodyPr>
            <a:normAutofit fontScale="85000" lnSpcReduction="20000"/>
          </a:bodyPr>
          <a:lstStyle/>
          <a:p>
            <a:r>
              <a:rPr lang="en-GB" dirty="0">
                <a:latin typeface="Times New Roman" pitchFamily="18" charset="0"/>
                <a:cs typeface="Times New Roman" pitchFamily="18" charset="0"/>
              </a:rPr>
              <a:t>Ethnic divisions have been a part of Australia’s history since the eighteenth century. </a:t>
            </a:r>
            <a:endParaRPr lang="en-GB"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There </a:t>
            </a:r>
            <a:r>
              <a:rPr lang="en-GB" dirty="0">
                <a:latin typeface="Times New Roman" pitchFamily="18" charset="0"/>
                <a:cs typeface="Times New Roman" pitchFamily="18" charset="0"/>
              </a:rPr>
              <a:t>have been several stages in this history, from periods of outright racism to the current era of multiculturalism. </a:t>
            </a:r>
            <a:endParaRPr lang="en-GB" dirty="0" smtClean="0">
              <a:latin typeface="Times New Roman" pitchFamily="18" charset="0"/>
              <a:cs typeface="Times New Roman" pitchFamily="18" charset="0"/>
            </a:endParaRPr>
          </a:p>
          <a:p>
            <a:r>
              <a:rPr lang="en-GB" dirty="0">
                <a:latin typeface="Times New Roman" pitchFamily="18" charset="0"/>
                <a:cs typeface="Times New Roman" pitchFamily="18" charset="0"/>
              </a:rPr>
              <a:t>T</a:t>
            </a:r>
            <a:r>
              <a:rPr lang="en-GB" dirty="0" smtClean="0">
                <a:latin typeface="Times New Roman" pitchFamily="18" charset="0"/>
                <a:cs typeface="Times New Roman" pitchFamily="18" charset="0"/>
              </a:rPr>
              <a:t>his unit examines </a:t>
            </a:r>
            <a:r>
              <a:rPr lang="en-GB" dirty="0">
                <a:latin typeface="Times New Roman" pitchFamily="18" charset="0"/>
                <a:cs typeface="Times New Roman" pitchFamily="18" charset="0"/>
              </a:rPr>
              <a:t>the twentieth century history of the two aspects of racism and ethnicity that have underpinned the development of Australian society and culture:</a:t>
            </a:r>
            <a:endParaRPr lang="zh-CN" altLang="en-US" dirty="0">
              <a:latin typeface="Times New Roman" pitchFamily="18" charset="0"/>
              <a:cs typeface="Times New Roman" pitchFamily="18" charset="0"/>
            </a:endParaRPr>
          </a:p>
          <a:p>
            <a:pPr lvl="0"/>
            <a:r>
              <a:rPr lang="en-GB" dirty="0">
                <a:latin typeface="Times New Roman" pitchFamily="18" charset="0"/>
                <a:cs typeface="Times New Roman" pitchFamily="18" charset="0"/>
              </a:rPr>
              <a:t>ethnicity and immigration</a:t>
            </a:r>
            <a:endParaRPr lang="zh-CN" altLang="en-US" dirty="0">
              <a:latin typeface="Times New Roman" pitchFamily="18" charset="0"/>
              <a:cs typeface="Times New Roman" pitchFamily="18" charset="0"/>
            </a:endParaRPr>
          </a:p>
          <a:p>
            <a:pPr lvl="0"/>
            <a:r>
              <a:rPr lang="en-GB" dirty="0">
                <a:latin typeface="Times New Roman" pitchFamily="18" charset="0"/>
                <a:cs typeface="Times New Roman" pitchFamily="18" charset="0"/>
              </a:rPr>
              <a:t>the relationship between Aboriginal and non-Aboriginal Australians.</a:t>
            </a:r>
            <a:endParaRPr lang="zh-CN" altLang="en-US"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latin typeface="Times New Roman" pitchFamily="18" charset="0"/>
                <a:cs typeface="Times New Roman" pitchFamily="18" charset="0"/>
              </a:rPr>
              <a:t>I. Ethnicity and Inequality</a:t>
            </a:r>
            <a:endParaRPr lang="zh-CN" altLang="en-US" sz="4000" dirty="0"/>
          </a:p>
        </p:txBody>
      </p:sp>
      <p:sp>
        <p:nvSpPr>
          <p:cNvPr id="3" name="Content Placeholder 2"/>
          <p:cNvSpPr>
            <a:spLocks noGrp="1"/>
          </p:cNvSpPr>
          <p:nvPr>
            <p:ph idx="1"/>
          </p:nvPr>
        </p:nvSpPr>
        <p:spPr/>
        <p:txBody>
          <a:bodyPr>
            <a:normAutofit fontScale="70000" lnSpcReduction="20000"/>
          </a:bodyPr>
          <a:lstStyle/>
          <a:p>
            <a:pPr>
              <a:buNone/>
            </a:pPr>
            <a:r>
              <a:rPr lang="en-GB" dirty="0" smtClean="0"/>
              <a:t>     </a:t>
            </a:r>
            <a:r>
              <a:rPr lang="en-GB" sz="3400" b="1" dirty="0" smtClean="0">
                <a:latin typeface="Times New Roman" pitchFamily="18" charset="0"/>
                <a:cs typeface="Times New Roman" pitchFamily="18" charset="0"/>
              </a:rPr>
              <a:t>Migration</a:t>
            </a:r>
          </a:p>
          <a:p>
            <a:r>
              <a:rPr lang="en-GB" dirty="0" smtClean="0">
                <a:latin typeface="Times New Roman" pitchFamily="18" charset="0"/>
                <a:cs typeface="Times New Roman" pitchFamily="18" charset="0"/>
              </a:rPr>
              <a:t>Since the earliest days of European settlement, migration has accounted for up to fifty percent of Australia’s population increase. </a:t>
            </a:r>
          </a:p>
          <a:p>
            <a:r>
              <a:rPr lang="en-GB" dirty="0" smtClean="0">
                <a:latin typeface="Times New Roman" pitchFamily="18" charset="0"/>
                <a:cs typeface="Times New Roman" pitchFamily="18" charset="0"/>
              </a:rPr>
              <a:t>During the middle of the nineteenth century migrants were predominantly British and those who benefited from assisted migration were almost all from Britain. </a:t>
            </a:r>
          </a:p>
          <a:p>
            <a:r>
              <a:rPr lang="en-GB" dirty="0" smtClean="0">
                <a:latin typeface="Times New Roman" pitchFamily="18" charset="0"/>
                <a:cs typeface="Times New Roman" pitchFamily="18" charset="0"/>
              </a:rPr>
              <a:t>However, the population also included migrants from Italy, Greece, the Lebanon, Afghanistan and the Pacific Islands. </a:t>
            </a:r>
          </a:p>
          <a:p>
            <a:r>
              <a:rPr lang="en-GB" dirty="0" smtClean="0">
                <a:latin typeface="Times New Roman" pitchFamily="18" charset="0"/>
                <a:cs typeface="Times New Roman" pitchFamily="18" charset="0"/>
              </a:rPr>
              <a:t>The large numbers of non-assisted migrants attracted to the country in the gold rushes from the 1850s came from many other countries especially from Germany and China. </a:t>
            </a:r>
          </a:p>
          <a:p>
            <a:r>
              <a:rPr lang="en-GB" dirty="0" smtClean="0">
                <a:latin typeface="Times New Roman" pitchFamily="18" charset="0"/>
                <a:cs typeface="Times New Roman" pitchFamily="18" charset="0"/>
              </a:rPr>
              <a:t>By the 1870s, the Chinese constituted the third largest group in Australia, after the British (including the Irish) and Germans.</a:t>
            </a:r>
            <a:endParaRPr lang="zh-CN" altLang="en-US" dirty="0" smtClean="0">
              <a:latin typeface="Times New Roman" pitchFamily="18" charset="0"/>
              <a:cs typeface="Times New Roman" pitchFamily="18" charset="0"/>
            </a:endParaRPr>
          </a:p>
          <a:p>
            <a:pPr>
              <a:buNone/>
            </a:pPr>
            <a:r>
              <a:rPr lang="en-GB" dirty="0" smtClean="0"/>
              <a:t> </a:t>
            </a: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latin typeface="Times New Roman" pitchFamily="18" charset="0"/>
                <a:cs typeface="Times New Roman" pitchFamily="18" charset="0"/>
              </a:rPr>
              <a:t/>
            </a:r>
            <a:br>
              <a:rPr lang="en-GB" dirty="0" smtClean="0">
                <a:latin typeface="Times New Roman" pitchFamily="18" charset="0"/>
                <a:cs typeface="Times New Roman" pitchFamily="18" charset="0"/>
              </a:rPr>
            </a:br>
            <a:r>
              <a:rPr lang="en-GB" dirty="0">
                <a:latin typeface="Times New Roman" pitchFamily="18" charset="0"/>
                <a:cs typeface="Times New Roman" pitchFamily="18" charset="0"/>
              </a:rPr>
              <a:t/>
            </a:r>
            <a:br>
              <a:rPr lang="en-GB" dirty="0">
                <a:latin typeface="Times New Roman" pitchFamily="18" charset="0"/>
                <a:cs typeface="Times New Roman" pitchFamily="18" charset="0"/>
              </a:rPr>
            </a:br>
            <a:r>
              <a:rPr lang="en-GB" dirty="0" smtClean="0">
                <a:latin typeface="Times New Roman" pitchFamily="18" charset="0"/>
                <a:cs typeface="Times New Roman" pitchFamily="18" charset="0"/>
              </a:rPr>
              <a:t>I. Ethnicity and Inequality </a:t>
            </a:r>
            <a:br>
              <a:rPr lang="en-GB" dirty="0" smtClean="0">
                <a:latin typeface="Times New Roman" pitchFamily="18" charset="0"/>
                <a:cs typeface="Times New Roman" pitchFamily="18" charset="0"/>
              </a:rPr>
            </a:br>
            <a:r>
              <a:rPr lang="en-GB" dirty="0" smtClean="0">
                <a:latin typeface="Times New Roman" pitchFamily="18" charset="0"/>
                <a:cs typeface="Times New Roman" pitchFamily="18" charset="0"/>
              </a:rPr>
              <a:t/>
            </a:r>
            <a:br>
              <a:rPr lang="en-GB" dirty="0" smtClean="0">
                <a:latin typeface="Times New Roman" pitchFamily="18" charset="0"/>
                <a:cs typeface="Times New Roman" pitchFamily="18" charset="0"/>
              </a:rPr>
            </a:br>
            <a:endParaRPr lang="zh-CN" altLang="en-US" dirty="0"/>
          </a:p>
        </p:txBody>
      </p:sp>
      <p:pic>
        <p:nvPicPr>
          <p:cNvPr id="7" name="Content Placeholder 6" descr="migrants disembarking a ship, 1885.jpg"/>
          <p:cNvPicPr>
            <a:picLocks noGrp="1" noChangeAspect="1"/>
          </p:cNvPicPr>
          <p:nvPr>
            <p:ph sz="half" idx="1"/>
          </p:nvPr>
        </p:nvPicPr>
        <p:blipFill>
          <a:blip r:embed="rId2"/>
          <a:stretch>
            <a:fillRect/>
          </a:stretch>
        </p:blipFill>
        <p:spPr>
          <a:xfrm>
            <a:off x="500034" y="1643050"/>
            <a:ext cx="3227012" cy="4525963"/>
          </a:xfrm>
        </p:spPr>
      </p:pic>
      <p:pic>
        <p:nvPicPr>
          <p:cNvPr id="8" name="Content Placeholder 7" descr="CHinese_Goldfields.jpg"/>
          <p:cNvPicPr>
            <a:picLocks noGrp="1" noChangeAspect="1"/>
          </p:cNvPicPr>
          <p:nvPr>
            <p:ph sz="half" idx="2"/>
          </p:nvPr>
        </p:nvPicPr>
        <p:blipFill>
          <a:blip r:embed="rId3"/>
          <a:stretch>
            <a:fillRect/>
          </a:stretch>
        </p:blipFill>
        <p:spPr>
          <a:xfrm>
            <a:off x="3929058" y="2571744"/>
            <a:ext cx="5000660" cy="2815499"/>
          </a:xfrm>
        </p:spPr>
      </p:pic>
      <p:sp>
        <p:nvSpPr>
          <p:cNvPr id="9" name="Rectangle 8"/>
          <p:cNvSpPr/>
          <p:nvPr/>
        </p:nvSpPr>
        <p:spPr>
          <a:xfrm>
            <a:off x="285720" y="6198990"/>
            <a:ext cx="4214842" cy="369332"/>
          </a:xfrm>
          <a:prstGeom prst="rect">
            <a:avLst/>
          </a:prstGeom>
        </p:spPr>
        <p:txBody>
          <a:bodyPr wrap="square">
            <a:spAutoFit/>
          </a:bodyPr>
          <a:lstStyle/>
          <a:p>
            <a:r>
              <a:rPr lang="en-GB" dirty="0" smtClean="0">
                <a:latin typeface="Times New Roman" pitchFamily="18" charset="0"/>
                <a:cs typeface="Times New Roman" pitchFamily="18" charset="0"/>
              </a:rPr>
              <a:t>   Migrants disembarking a ship, 1885</a:t>
            </a:r>
            <a:endParaRPr lang="zh-CN" altLang="en-US" dirty="0"/>
          </a:p>
        </p:txBody>
      </p:sp>
      <p:sp>
        <p:nvSpPr>
          <p:cNvPr id="10" name="Rectangle 9"/>
          <p:cNvSpPr/>
          <p:nvPr/>
        </p:nvSpPr>
        <p:spPr>
          <a:xfrm>
            <a:off x="4286248" y="5460326"/>
            <a:ext cx="4357717" cy="369332"/>
          </a:xfrm>
          <a:prstGeom prst="rect">
            <a:avLst/>
          </a:prstGeom>
        </p:spPr>
        <p:txBody>
          <a:bodyPr wrap="square">
            <a:spAutoFit/>
          </a:bodyPr>
          <a:lstStyle/>
          <a:p>
            <a:r>
              <a:rPr lang="en-GB" dirty="0" smtClean="0">
                <a:latin typeface="Times New Roman" pitchFamily="18" charset="0"/>
                <a:cs typeface="Times New Roman" pitchFamily="18" charset="0"/>
              </a:rPr>
              <a:t>        Chinese on a goldfield</a:t>
            </a:r>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Times New Roman" pitchFamily="18" charset="0"/>
                <a:cs typeface="Times New Roman" pitchFamily="18" charset="0"/>
              </a:rPr>
              <a:t/>
            </a:r>
            <a:br>
              <a:rPr lang="en-GB" dirty="0" smtClean="0">
                <a:latin typeface="Times New Roman" pitchFamily="18" charset="0"/>
                <a:cs typeface="Times New Roman" pitchFamily="18" charset="0"/>
              </a:rPr>
            </a:br>
            <a:r>
              <a:rPr lang="en-GB" dirty="0" smtClean="0">
                <a:latin typeface="Times New Roman" pitchFamily="18" charset="0"/>
                <a:cs typeface="Times New Roman" pitchFamily="18" charset="0"/>
              </a:rPr>
              <a:t>I. Ethnicity and Inequality </a:t>
            </a:r>
            <a:br>
              <a:rPr lang="en-GB" dirty="0" smtClean="0">
                <a:latin typeface="Times New Roman" pitchFamily="18" charset="0"/>
                <a:cs typeface="Times New Roman" pitchFamily="18" charset="0"/>
              </a:rPr>
            </a:br>
            <a:endParaRPr lang="zh-CN" altLang="en-US" dirty="0"/>
          </a:p>
        </p:txBody>
      </p:sp>
      <p:sp>
        <p:nvSpPr>
          <p:cNvPr id="3" name="Content Placeholder 2"/>
          <p:cNvSpPr>
            <a:spLocks noGrp="1"/>
          </p:cNvSpPr>
          <p:nvPr>
            <p:ph sz="half" idx="1"/>
          </p:nvPr>
        </p:nvSpPr>
        <p:spPr>
          <a:xfrm>
            <a:off x="457200" y="1643050"/>
            <a:ext cx="3400420" cy="4483113"/>
          </a:xfrm>
        </p:spPr>
        <p:txBody>
          <a:bodyPr>
            <a:normAutofit fontScale="70000" lnSpcReduction="20000"/>
          </a:bodyPr>
          <a:lstStyle/>
          <a:p>
            <a:r>
              <a:rPr lang="en-GB" dirty="0" smtClean="0">
                <a:latin typeface="Times New Roman" pitchFamily="18" charset="0"/>
                <a:cs typeface="Times New Roman" pitchFamily="18" charset="0"/>
              </a:rPr>
              <a:t>Racism was an accepted part of the culture of nineteenth century Australia, but it was the Chinese and the Pacific Islanders who suffered from the fiercest forms of discrimination. </a:t>
            </a:r>
            <a:endParaRPr lang="zh-CN" alt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Chinese migrants were subjected to racism at many levels. They were the target of physical attacks, especially in the anti-Chinese riots at Lambing Flat in NSW (picture on the right) and Crocodile Creek in Queensland.</a:t>
            </a:r>
            <a:endParaRPr lang="zh-CN" altLang="en-US" dirty="0">
              <a:latin typeface="Times New Roman" pitchFamily="18" charset="0"/>
              <a:cs typeface="Times New Roman" pitchFamily="18" charset="0"/>
            </a:endParaRPr>
          </a:p>
        </p:txBody>
      </p:sp>
      <p:pic>
        <p:nvPicPr>
          <p:cNvPr id="5" name="Content Placeholder 4" descr="anti-chinese.jpg"/>
          <p:cNvPicPr>
            <a:picLocks noGrp="1" noChangeAspect="1"/>
          </p:cNvPicPr>
          <p:nvPr>
            <p:ph sz="half" idx="2"/>
          </p:nvPr>
        </p:nvPicPr>
        <p:blipFill>
          <a:blip r:embed="rId2"/>
          <a:stretch>
            <a:fillRect/>
          </a:stretch>
        </p:blipFill>
        <p:spPr>
          <a:xfrm>
            <a:off x="3929058" y="2214554"/>
            <a:ext cx="4929222" cy="3063973"/>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TotalTime>
  <Words>2272</Words>
  <Application>Microsoft Office PowerPoint</Application>
  <PresentationFormat>On-screen Show (4:3)</PresentationFormat>
  <Paragraphs>159</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英语国家社会与文化入门》 (上册）</vt:lpstr>
      <vt:lpstr>Australia Unit 20 From Racism to Multiculturalism</vt:lpstr>
      <vt:lpstr>Quiz</vt:lpstr>
      <vt:lpstr>Focal Points</vt:lpstr>
      <vt:lpstr>This Unit Is Divided into Five Sections</vt:lpstr>
      <vt:lpstr>I. Ethnicity and Inequality</vt:lpstr>
      <vt:lpstr>I. Ethnicity and Inequality</vt:lpstr>
      <vt:lpstr>  I. Ethnicity and Inequality   </vt:lpstr>
      <vt:lpstr> I. Ethnicity and Inequality  </vt:lpstr>
      <vt:lpstr> I. Ethnicity and Inequality  </vt:lpstr>
      <vt:lpstr>I. Ethnicity and Inequality</vt:lpstr>
      <vt:lpstr>II. From White Australia to Multiculturalism</vt:lpstr>
      <vt:lpstr>II. From White Australia to Multiculturalism</vt:lpstr>
      <vt:lpstr>II. From White Australia to Multiculturalism</vt:lpstr>
      <vt:lpstr>II. From White Australia to Multiculturalism</vt:lpstr>
      <vt:lpstr>II. From White Australia to Multiculturalism</vt:lpstr>
      <vt:lpstr> III. Migration Today </vt:lpstr>
      <vt:lpstr> III. Migration Today </vt:lpstr>
      <vt:lpstr> III. Migration Today </vt:lpstr>
      <vt:lpstr>IV. Aboriginality Today</vt:lpstr>
      <vt:lpstr>IV. Aboriginality Today</vt:lpstr>
      <vt:lpstr>IV. Aboriginality Today</vt:lpstr>
      <vt:lpstr>IV. Aboriginality Today</vt:lpstr>
      <vt:lpstr>IV. Aboriginality Today</vt:lpstr>
      <vt:lpstr>IV. Aboriginality Today</vt:lpstr>
      <vt:lpstr>IV. Aboriginality Today</vt:lpstr>
      <vt:lpstr>IV. Aboriginality Today</vt:lpstr>
      <vt:lpstr>IV. Aboriginality Today</vt:lpstr>
      <vt:lpstr>IV. Aboriginality Today </vt:lpstr>
      <vt:lpstr>IV. Aboriginality Today</vt:lpstr>
      <vt:lpstr>IV. Aboriginality Today</vt:lpstr>
      <vt:lpstr>IV. Aboriginality Today</vt:lpstr>
      <vt:lpstr>IV. Aboriginality Today</vt:lpstr>
      <vt:lpstr>Slide 34</vt:lpstr>
      <vt:lpstr>Questions for Discussion</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英语国家社会与文化入门》 (上册）</dc:title>
  <dc:creator>Wang</dc:creator>
  <cp:lastModifiedBy>Wang</cp:lastModifiedBy>
  <cp:revision>78</cp:revision>
  <dcterms:created xsi:type="dcterms:W3CDTF">2015-11-25T17:36:06Z</dcterms:created>
  <dcterms:modified xsi:type="dcterms:W3CDTF">2015-11-30T02:59:01Z</dcterms:modified>
</cp:coreProperties>
</file>